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894" r:id="rId4"/>
  </p:sldMasterIdLst>
  <p:notesMasterIdLst>
    <p:notesMasterId r:id="rId16"/>
  </p:notesMasterIdLst>
  <p:handoutMasterIdLst>
    <p:handoutMasterId r:id="rId17"/>
  </p:handoutMasterIdLst>
  <p:sldIdLst>
    <p:sldId id="313" r:id="rId5"/>
    <p:sldId id="265" r:id="rId6"/>
    <p:sldId id="272" r:id="rId7"/>
    <p:sldId id="287" r:id="rId8"/>
    <p:sldId id="292" r:id="rId9"/>
    <p:sldId id="302" r:id="rId10"/>
    <p:sldId id="306" r:id="rId11"/>
    <p:sldId id="310" r:id="rId12"/>
    <p:sldId id="309" r:id="rId13"/>
    <p:sldId id="308" r:id="rId14"/>
    <p:sldId id="29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2ED425-21C1-499F-94B8-444C74E96ADE}" v="6" dt="2026-01-26T20:55:40.3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234" autoAdjust="0"/>
  </p:normalViewPr>
  <p:slideViewPr>
    <p:cSldViewPr snapToGrid="0">
      <p:cViewPr varScale="1">
        <p:scale>
          <a:sx n="102" d="100"/>
          <a:sy n="102" d="100"/>
        </p:scale>
        <p:origin x="318" y="96"/>
      </p:cViewPr>
      <p:guideLst>
        <p:guide orient="horz" pos="2160"/>
        <p:guide pos="3840"/>
      </p:guideLst>
    </p:cSldViewPr>
  </p:slideViewPr>
  <p:outlineViewPr>
    <p:cViewPr>
      <p:scale>
        <a:sx n="33" d="100"/>
        <a:sy n="33" d="100"/>
      </p:scale>
      <p:origin x="0" y="-33540"/>
    </p:cViewPr>
  </p:outlineViewPr>
  <p:notesTextViewPr>
    <p:cViewPr>
      <p:scale>
        <a:sx n="1" d="1"/>
        <a:sy n="1" d="1"/>
      </p:scale>
      <p:origin x="0" y="0"/>
    </p:cViewPr>
  </p:notesTextViewPr>
  <p:notesViewPr>
    <p:cSldViewPr snapToGrid="0">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ith Enochs" userId="0dbac8d4-4bc6-496f-b00c-303ec0e48196" providerId="ADAL" clId="{CE14F96C-3D7D-4191-A676-0456DD6FC7A4}"/>
    <pc:docChg chg="mod modSld">
      <pc:chgData name="Keith Enochs" userId="0dbac8d4-4bc6-496f-b00c-303ec0e48196" providerId="ADAL" clId="{CE14F96C-3D7D-4191-A676-0456DD6FC7A4}" dt="2026-01-26T20:58:11.287" v="11" actId="14100"/>
      <pc:docMkLst>
        <pc:docMk/>
      </pc:docMkLst>
      <pc:sldChg chg="modSp">
        <pc:chgData name="Keith Enochs" userId="0dbac8d4-4bc6-496f-b00c-303ec0e48196" providerId="ADAL" clId="{CE14F96C-3D7D-4191-A676-0456DD6FC7A4}" dt="2026-01-26T20:54:39.540" v="1" actId="14826"/>
        <pc:sldMkLst>
          <pc:docMk/>
          <pc:sldMk cId="1372925144" sldId="265"/>
        </pc:sldMkLst>
        <pc:picChg chg="mod">
          <ac:chgData name="Keith Enochs" userId="0dbac8d4-4bc6-496f-b00c-303ec0e48196" providerId="ADAL" clId="{CE14F96C-3D7D-4191-A676-0456DD6FC7A4}" dt="2026-01-26T20:54:39.540" v="1" actId="14826"/>
          <ac:picMkLst>
            <pc:docMk/>
            <pc:sldMk cId="1372925144" sldId="265"/>
            <ac:picMk id="12" creationId="{00000000-0000-0000-0000-000000000000}"/>
          </ac:picMkLst>
        </pc:picChg>
      </pc:sldChg>
      <pc:sldChg chg="modSp">
        <pc:chgData name="Keith Enochs" userId="0dbac8d4-4bc6-496f-b00c-303ec0e48196" providerId="ADAL" clId="{CE14F96C-3D7D-4191-A676-0456DD6FC7A4}" dt="2026-01-26T20:54:58.881" v="3" actId="14826"/>
        <pc:sldMkLst>
          <pc:docMk/>
          <pc:sldMk cId="2637958213" sldId="272"/>
        </pc:sldMkLst>
        <pc:picChg chg="mod">
          <ac:chgData name="Keith Enochs" userId="0dbac8d4-4bc6-496f-b00c-303ec0e48196" providerId="ADAL" clId="{CE14F96C-3D7D-4191-A676-0456DD6FC7A4}" dt="2026-01-26T20:54:58.881" v="3" actId="14826"/>
          <ac:picMkLst>
            <pc:docMk/>
            <pc:sldMk cId="2637958213" sldId="272"/>
            <ac:picMk id="11" creationId="{00000000-0000-0000-0000-000000000000}"/>
          </ac:picMkLst>
        </pc:picChg>
      </pc:sldChg>
      <pc:sldChg chg="modSp">
        <pc:chgData name="Keith Enochs" userId="0dbac8d4-4bc6-496f-b00c-303ec0e48196" providerId="ADAL" clId="{CE14F96C-3D7D-4191-A676-0456DD6FC7A4}" dt="2026-01-26T20:55:21.676" v="4" actId="14826"/>
        <pc:sldMkLst>
          <pc:docMk/>
          <pc:sldMk cId="3198773633" sldId="287"/>
        </pc:sldMkLst>
        <pc:picChg chg="mod">
          <ac:chgData name="Keith Enochs" userId="0dbac8d4-4bc6-496f-b00c-303ec0e48196" providerId="ADAL" clId="{CE14F96C-3D7D-4191-A676-0456DD6FC7A4}" dt="2026-01-26T20:55:21.676" v="4" actId="14826"/>
          <ac:picMkLst>
            <pc:docMk/>
            <pc:sldMk cId="3198773633" sldId="287"/>
            <ac:picMk id="3" creationId="{B773B9CA-3ADD-2B74-B47C-B245D8A13E15}"/>
          </ac:picMkLst>
        </pc:picChg>
      </pc:sldChg>
      <pc:sldChg chg="modSp">
        <pc:chgData name="Keith Enochs" userId="0dbac8d4-4bc6-496f-b00c-303ec0e48196" providerId="ADAL" clId="{CE14F96C-3D7D-4191-A676-0456DD6FC7A4}" dt="2026-01-26T20:55:40.326" v="6" actId="14100"/>
        <pc:sldMkLst>
          <pc:docMk/>
          <pc:sldMk cId="363015877" sldId="299"/>
        </pc:sldMkLst>
        <pc:picChg chg="mod">
          <ac:chgData name="Keith Enochs" userId="0dbac8d4-4bc6-496f-b00c-303ec0e48196" providerId="ADAL" clId="{CE14F96C-3D7D-4191-A676-0456DD6FC7A4}" dt="2026-01-26T20:55:40.326" v="6" actId="14100"/>
          <ac:picMkLst>
            <pc:docMk/>
            <pc:sldMk cId="363015877" sldId="299"/>
            <ac:picMk id="7" creationId="{00000000-0000-0000-0000-000000000000}"/>
          </ac:picMkLst>
        </pc:picChg>
      </pc:sldChg>
      <pc:sldChg chg="modSp mod">
        <pc:chgData name="Keith Enochs" userId="0dbac8d4-4bc6-496f-b00c-303ec0e48196" providerId="ADAL" clId="{CE14F96C-3D7D-4191-A676-0456DD6FC7A4}" dt="2026-01-26T20:58:11.287" v="11" actId="14100"/>
        <pc:sldMkLst>
          <pc:docMk/>
          <pc:sldMk cId="1415910771" sldId="313"/>
        </pc:sldMkLst>
        <pc:spChg chg="mod">
          <ac:chgData name="Keith Enochs" userId="0dbac8d4-4bc6-496f-b00c-303ec0e48196" providerId="ADAL" clId="{CE14F96C-3D7D-4191-A676-0456DD6FC7A4}" dt="2026-01-26T20:58:11.287" v="11" actId="14100"/>
          <ac:spMkLst>
            <pc:docMk/>
            <pc:sldMk cId="1415910771" sldId="313"/>
            <ac:spMk id="6" creationId="{00000000-0000-0000-0000-000000000000}"/>
          </ac:spMkLst>
        </pc:spChg>
        <pc:picChg chg="mod">
          <ac:chgData name="Keith Enochs" userId="0dbac8d4-4bc6-496f-b00c-303ec0e48196" providerId="ADAL" clId="{CE14F96C-3D7D-4191-A676-0456DD6FC7A4}" dt="2026-01-26T20:57:50.254" v="7" actId="1440"/>
          <ac:picMkLst>
            <pc:docMk/>
            <pc:sldMk cId="1415910771" sldId="313"/>
            <ac:picMk id="8" creationId="{5ADF29E0-63E8-D3CE-6D17-C915C95007B1}"/>
          </ac:picMkLst>
        </pc:picChg>
        <pc:picChg chg="mod">
          <ac:chgData name="Keith Enochs" userId="0dbac8d4-4bc6-496f-b00c-303ec0e48196" providerId="ADAL" clId="{CE14F96C-3D7D-4191-A676-0456DD6FC7A4}" dt="2026-01-26T20:54:22.655" v="0" actId="14826"/>
          <ac:picMkLst>
            <pc:docMk/>
            <pc:sldMk cId="1415910771" sldId="313"/>
            <ac:picMk id="1026"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FA9168-1AA0-4330-93C8-8A2BC786DA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C5761D6-F269-4E92-99D5-40AC843D86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8C0DD2-AAFF-40FB-B1D5-B76D6B9F63F5}" type="datetimeFigureOut">
              <a:rPr lang="en-US" smtClean="0"/>
              <a:t>1/26/2026</a:t>
            </a:fld>
            <a:endParaRPr lang="en-US"/>
          </a:p>
        </p:txBody>
      </p:sp>
      <p:sp>
        <p:nvSpPr>
          <p:cNvPr id="4" name="Footer Placeholder 3">
            <a:extLst>
              <a:ext uri="{FF2B5EF4-FFF2-40B4-BE49-F238E27FC236}">
                <a16:creationId xmlns:a16="http://schemas.microsoft.com/office/drawing/2014/main" id="{112D8426-202C-4385-BEF1-8D0C15BC74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CF91F5F-CE2D-4C59-9BE8-D5C9660BC8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82E420-31C0-4FAB-9C47-370244A3A0D7}" type="slidenum">
              <a:rPr lang="en-US" smtClean="0"/>
              <a:t>‹#›</a:t>
            </a:fld>
            <a:endParaRPr lang="en-US"/>
          </a:p>
        </p:txBody>
      </p:sp>
    </p:spTree>
    <p:extLst>
      <p:ext uri="{BB962C8B-B14F-4D97-AF65-F5344CB8AC3E}">
        <p14:creationId xmlns:p14="http://schemas.microsoft.com/office/powerpoint/2010/main" val="995393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AA7A3-4278-43C6-8774-F62FA0274339}" type="datetimeFigureOut">
              <a:rPr lang="en-US" smtClean="0"/>
              <a:t>1/26/2026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BDF500-FE05-4D50-AB42-37EDEB80A66C}" type="slidenum">
              <a:rPr lang="en-US" smtClean="0"/>
              <a:t>‹#›</a:t>
            </a:fld>
            <a:endParaRPr lang="en-US" dirty="0"/>
          </a:p>
        </p:txBody>
      </p:sp>
    </p:spTree>
    <p:extLst>
      <p:ext uri="{BB962C8B-B14F-4D97-AF65-F5344CB8AC3E}">
        <p14:creationId xmlns:p14="http://schemas.microsoft.com/office/powerpoint/2010/main" val="293492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E5F88F2-B164-4B6F-A4D1-FF377EA65B7F}" type="datetime1">
              <a:rPr lang="en-US" smtClean="0"/>
              <a:t>1/26/2026</a:t>
            </a:fld>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2120095420"/>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5F88F2-B164-4B6F-A4D1-FF377EA65B7F}" type="datetime1">
              <a:rPr lang="en-US" smtClean="0"/>
              <a:t>1/26/2026</a:t>
            </a:fld>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955356169"/>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5F88F2-B164-4B6F-A4D1-FF377EA65B7F}" type="datetime1">
              <a:rPr lang="en-US" smtClean="0"/>
              <a:t>1/26/2026</a:t>
            </a:fld>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638214459"/>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914145" y="2138878"/>
            <a:ext cx="4361941"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A19865D4-BE98-46E3-A6B7-4F34A5E5D254}" type="datetime1">
              <a:rPr lang="en-US" smtClean="0"/>
              <a:t>1/26/2026</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3706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7A75830-97F6-4D74-A47F-8CD50EFD373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4B855260-6F71-4500-AA56-E197C8A5E92E}" type="datetime1">
              <a:rPr lang="en-US" smtClean="0"/>
              <a:t>1/26/2026</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ED988384-E3A4-482D-94EF-A8F8894AA508}"/>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902360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B4FDD192-6800-47D0-90F1-7D91FE57976D}" type="datetime1">
              <a:rPr lang="en-US" smtClean="0"/>
              <a:t>1/26/2026</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2631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0DA57DDE-1A3D-4921-8DA7-F028633C78C6}" type="datetime1">
              <a:rPr lang="en-US" smtClean="0"/>
              <a:t>1/26/2026</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97706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1237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04768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97706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1237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04768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1357079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BFDD45-3FE7-46CA-9142-8DBABF181C2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76871A2B-ADE3-40A2-A02A-09FC8B80F731}" type="datetime1">
              <a:rPr lang="en-US" smtClean="0"/>
              <a:t>1/26/2026</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8" y="255684"/>
            <a:ext cx="72000" cy="157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8791ED-1F60-48B9-B73C-7835714E670D}"/>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id="{F968FAF7-548C-4383-BE8C-5A194EC21F17}"/>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3" name="Straight Connector 22">
            <a:extLst>
              <a:ext uri="{FF2B5EF4-FFF2-40B4-BE49-F238E27FC236}">
                <a16:creationId xmlns:a16="http://schemas.microsoft.com/office/drawing/2014/main" id="{DBEDEE03-9903-44CE-8EB8-22B19F5E8DD7}"/>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E8DF3E-FD5B-4215-B847-DFFB761C21A4}"/>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C2B73E5D-AD65-4FEE-89DE-2E2643A3456B}"/>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5" name="Content Placeholder 3">
            <a:extLst>
              <a:ext uri="{FF2B5EF4-FFF2-40B4-BE49-F238E27FC236}">
                <a16:creationId xmlns:a16="http://schemas.microsoft.com/office/drawing/2014/main" id="{E10D0906-57D4-410E-823B-3BAD416949E1}"/>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37869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332"/>
            <a:ext cx="8807116" cy="915873"/>
          </a:xfrm>
        </p:spPr>
        <p:txBody>
          <a:bodyPr anchor="b">
            <a:normAutofit/>
          </a:bodyPr>
          <a:lstStyle>
            <a:lvl1pPr algn="l">
              <a:defRPr sz="5500" b="1">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63075"/>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553C389B-1365-4D57-8640-FE32C76A82BF}" type="datetime1">
              <a:rPr lang="en-US" noProof="0" smtClean="0"/>
              <a:t>1/26/2026</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06893"/>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3740203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A1ED5E-125E-4828-9BC6-A73A2C8B88E0}"/>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31828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305275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EBFB3C-F5CB-4FF4-9626-146326B1E467}" type="datetime1">
              <a:rPr lang="en-US" smtClean="0"/>
              <a:t>1/26/2026</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28977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539663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326781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8E5174AC-6E10-46E9-BC4A-4E3A595D534E}" type="datetime1">
              <a:rPr lang="en-US" smtClean="0"/>
              <a:t>1/26/2026</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15979"/>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68744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5F88F2-B164-4B6F-A4D1-FF377EA65B7F}" type="datetime1">
              <a:rPr lang="en-US" smtClean="0"/>
              <a:t>1/26/2026</a:t>
            </a:fld>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2009377297"/>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a:t>
            </a:r>
            <a:br>
              <a:rPr lang="en-US" noProof="0"/>
            </a:br>
            <a:r>
              <a:rPr lang="en-US"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29C6A1-E569-4FC9-9D93-90A846C9C5BB}" type="datetime1">
              <a:rPr lang="en-US" noProof="0" smtClean="0"/>
              <a:t>1/26/2026</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3298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1625174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1"/>
            <a:ext cx="12192000" cy="4464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85756"/>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50473"/>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B7FBC92-456B-42A9-BBF5-ADCA2050DDCF}" type="datetime1">
              <a:rPr lang="en-US" noProof="0" smtClean="0"/>
              <a:t>1/26/2026</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82423"/>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9861559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775165"/>
            <a:ext cx="9971158" cy="2427923"/>
          </a:xfrm>
        </p:spPr>
        <p:txBody>
          <a:bodyPr>
            <a:normAutofit/>
          </a:bodyPr>
          <a:lstStyle>
            <a:lvl1pPr marL="0" indent="0">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40F99D1-A115-46CA-B10A-279193A83BBC}" type="datetime1">
              <a:rPr lang="en-US" smtClean="0"/>
              <a:t>1/26/2026</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810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gradFill>
                  <a:gsLst>
                    <a:gs pos="0">
                      <a:schemeClr val="bg2"/>
                    </a:gs>
                    <a:gs pos="100000">
                      <a:schemeClr val="accent1"/>
                    </a:gs>
                  </a:gsLst>
                  <a:lin ang="0" scaled="1"/>
                </a:gradFill>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133484"/>
            <a:ext cx="10515600" cy="2427923"/>
          </a:xfrm>
        </p:spPr>
        <p:txBody>
          <a:bodyPr>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00E1783-EEF8-44D1-A300-8D20A32BB2D3}" type="datetime1">
              <a:rPr lang="en-US" smtClean="0"/>
              <a:t>1/26/2026</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3331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CF94AF4-4F78-4DA5-8571-FD66FFA6313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21" y="546844"/>
            <a:ext cx="8997738"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1527520" y="3581731"/>
            <a:ext cx="8997737" cy="2230464"/>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8E8C37E-76B3-4A0D-BCD1-C5A52A858D66}" type="datetime1">
              <a:rPr lang="en-US" smtClean="0"/>
              <a:t>1/26/2026</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a:xfrm>
            <a:off x="590400" y="6159402"/>
            <a:ext cx="2788169"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8" y="244717"/>
            <a:ext cx="7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2" y="161638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20" y="1757035"/>
            <a:ext cx="8997737"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0938200" y="1341281"/>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0831016" y="1377655"/>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0265F1-E793-484F-ADC9-31450ADF8B0E}"/>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688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5871409" y="2588054"/>
            <a:ext cx="5228216"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76D2C234-967A-4CF5-82BF-1AF9EBDCBA35}" type="datetime1">
              <a:rPr lang="en-US" smtClean="0"/>
              <a:t>1/26/2026</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38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316701"/>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083026"/>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055060C0-AC53-4D64-ABD7-4A55C0A77859}" type="datetime1">
              <a:rPr lang="en-US" smtClean="0"/>
              <a:t>1/26/2026</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7" name="Straight Connector 6">
            <a:extLst>
              <a:ext uri="{FF2B5EF4-FFF2-40B4-BE49-F238E27FC236}">
                <a16:creationId xmlns:a16="http://schemas.microsoft.com/office/drawing/2014/main" id="{7900A71E-3FCF-4E9F-9CE1-57411851763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ACAE552-11D7-45BF-8B66-071AE054F7B4}"/>
              </a:ext>
            </a:extLst>
          </p:cNvPr>
          <p:cNvSpPr/>
          <p:nvPr userDrawn="1"/>
        </p:nvSpPr>
        <p:spPr>
          <a:xfrm>
            <a:off x="687289" y="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654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781919"/>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548244"/>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DD6BC66F-F4C2-4254-902A-540C5FFDD766}" type="datetime1">
              <a:rPr lang="en-US" smtClean="0"/>
              <a:t>1/26/2026</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928800" y="6159402"/>
            <a:ext cx="2919886"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687289" y="318600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4405945"/>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9562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698820" y="4537309"/>
            <a:ext cx="9384760" cy="915873"/>
          </a:xfrm>
        </p:spPr>
        <p:txBody>
          <a:bodyPr anchor="b">
            <a:normAutofit/>
          </a:bodyPr>
          <a:lstStyle>
            <a:lvl1pPr>
              <a:defRPr sz="4000">
                <a:gradFill>
                  <a:gsLst>
                    <a:gs pos="0">
                      <a:schemeClr val="bg2"/>
                    </a:gs>
                    <a:gs pos="100000">
                      <a:schemeClr val="accent1"/>
                    </a:gs>
                  </a:gsLst>
                  <a:lin ang="0" scaled="1"/>
                </a:gradFill>
              </a:defRPr>
            </a:lvl1pPr>
          </a:lstStyle>
          <a:p>
            <a:r>
              <a:rPr lang="en-US" dirty="0"/>
              <a:t>SECTION DIVIDER SLIDE</a:t>
            </a:r>
          </a:p>
        </p:txBody>
      </p:sp>
      <p:sp>
        <p:nvSpPr>
          <p:cNvPr id="19" name="Rectangle 18">
            <a:extLst>
              <a:ext uri="{FF2B5EF4-FFF2-40B4-BE49-F238E27FC236}">
                <a16:creationId xmlns:a16="http://schemas.microsoft.com/office/drawing/2014/main"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734453F6-9CD2-44E4-BBC5-2899F0ED8F61}" type="datetime1">
              <a:rPr lang="en-US" smtClean="0"/>
              <a:t>1/26/2026</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1698819" y="6159402"/>
            <a:ext cx="2616158" cy="384202"/>
          </a:xfrm>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smtClean="0"/>
              <a:pPr/>
              <a:t>‹#›</a:t>
            </a:fld>
            <a:endParaRPr lang="en-US" dirty="0"/>
          </a:p>
        </p:txBody>
      </p: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
            <a:extLst>
              <a:ext uri="{FF2B5EF4-FFF2-40B4-BE49-F238E27FC236}">
                <a16:creationId xmlns:a16="http://schemas.microsoft.com/office/drawing/2014/main" id="{316CC9B7-E806-4C95-96A5-EEEEBB4E99A0}"/>
              </a:ext>
            </a:extLst>
          </p:cNvPr>
          <p:cNvSpPr>
            <a:spLocks noGrp="1"/>
          </p:cNvSpPr>
          <p:nvPr>
            <p:ph type="body" idx="1" hasCustomPrompt="1"/>
          </p:nvPr>
        </p:nvSpPr>
        <p:spPr>
          <a:xfrm>
            <a:off x="1698820" y="5702936"/>
            <a:ext cx="9384760" cy="52693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cxnSp>
        <p:nvCxnSpPr>
          <p:cNvPr id="21" name="Straight Connector 20">
            <a:extLst>
              <a:ext uri="{FF2B5EF4-FFF2-40B4-BE49-F238E27FC236}">
                <a16:creationId xmlns:a16="http://schemas.microsoft.com/office/drawing/2014/main"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2071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7245BE-F984-498B-9CBB-C4DDD775060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527520" y="2316701"/>
            <a:ext cx="9556063"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1527520" y="4083026"/>
            <a:ext cx="9556064"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C0C19AD0-5F22-4AC8-A079-4E7FF62CE0BA}" type="datetime1">
              <a:rPr lang="en-US" smtClean="0"/>
              <a:t>1/26/2026</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1285167" y="255684"/>
            <a:ext cx="72000" cy="34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666742"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1" name="Straight Connector 20">
            <a:extLst>
              <a:ext uri="{FF2B5EF4-FFF2-40B4-BE49-F238E27FC236}">
                <a16:creationId xmlns:a16="http://schemas.microsoft.com/office/drawing/2014/main" id="{BA8760C4-08C1-4929-A6AE-568F678838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69AE345-7CB6-4F86-99E6-C8B881714A2B}"/>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740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5F88F2-B164-4B6F-A4D1-FF377EA65B7F}" type="datetime1">
              <a:rPr lang="en-US" smtClean="0"/>
              <a:t>1/26/2026</a:t>
            </a:fld>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4219606708"/>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256FFA05-2726-422B-A595-CD6EE4C03A22}" type="datetime1">
              <a:rPr lang="en-US" smtClean="0"/>
              <a:t>1/26/2026</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9905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7DDC830-91D4-4D76-B486-41F29E6EE30C}" type="datetime1">
              <a:rPr lang="en-US" smtClean="0"/>
              <a:t>1/26/2026</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9291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wo Content">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30FC14-A5B3-4B00-8DE8-B6E28CF32743}"/>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015247"/>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DAC08-B52B-4DCC-9D22-E4E54E711637}"/>
              </a:ext>
            </a:extLst>
          </p:cNvPr>
          <p:cNvSpPr>
            <a:spLocks noGrp="1"/>
          </p:cNvSpPr>
          <p:nvPr>
            <p:ph sz="quarter" idx="4"/>
          </p:nvPr>
        </p:nvSpPr>
        <p:spPr>
          <a:xfrm>
            <a:off x="6284744" y="3386142"/>
            <a:ext cx="5183188" cy="2015247"/>
          </a:xfrm>
        </p:spPr>
        <p:txBody>
          <a:bodyPr>
            <a:normAutofit/>
          </a:bodyPr>
          <a:lstStyle>
            <a:lvl1pPr marL="180000" indent="-180000">
              <a:lnSpc>
                <a:spcPct val="100000"/>
              </a:lnSpc>
              <a:spcBef>
                <a:spcPts val="600"/>
              </a:spcBef>
              <a:buClr>
                <a:schemeClr val="accent1"/>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32401007-55FE-4B9E-99B0-5FCA5C63BEEE}" type="datetime1">
              <a:rPr lang="en-US" smtClean="0"/>
              <a:t>1/26/2026</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2774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85B3913D-DE21-4303-8F9D-A21ACDBC3B69}" type="datetime1">
              <a:rPr lang="en-US" smtClean="0"/>
              <a:t>1/26/2026</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a16="http://schemas.microsoft.com/office/drawing/2014/main" id="{757A12BA-9C40-44B2-BB42-FE7A1F89A090}"/>
              </a:ext>
            </a:extLst>
          </p:cNvPr>
          <p:cNvSpPr>
            <a:spLocks noGrp="1"/>
          </p:cNvSpPr>
          <p:nvPr>
            <p:ph sz="half" idx="15"/>
          </p:nvPr>
        </p:nvSpPr>
        <p:spPr>
          <a:xfrm>
            <a:off x="1527519" y="3386142"/>
            <a:ext cx="4783074"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7" name="Content Placeholder 3">
            <a:extLst>
              <a:ext uri="{FF2B5EF4-FFF2-40B4-BE49-F238E27FC236}">
                <a16:creationId xmlns:a16="http://schemas.microsoft.com/office/drawing/2014/main" id="{16A390F6-1520-488F-97A9-78F0B2119006}"/>
              </a:ext>
            </a:extLst>
          </p:cNvPr>
          <p:cNvSpPr>
            <a:spLocks noGrp="1"/>
          </p:cNvSpPr>
          <p:nvPr>
            <p:ph sz="half" idx="16"/>
          </p:nvPr>
        </p:nvSpPr>
        <p:spPr>
          <a:xfrm>
            <a:off x="6911271" y="3386142"/>
            <a:ext cx="4783075"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5902670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C51E45D-B5D1-4EF4-9967-78E83BC898CC}" type="datetime1">
              <a:rPr lang="en-US" smtClean="0"/>
              <a:t>1/26/2026</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Content Placeholder 3">
            <a:extLst>
              <a:ext uri="{FF2B5EF4-FFF2-40B4-BE49-F238E27FC236}">
                <a16:creationId xmlns:a16="http://schemas.microsoft.com/office/drawing/2014/main" id="{80E9747C-D5E4-4606-9D3D-103BF578726B}"/>
              </a:ext>
            </a:extLst>
          </p:cNvPr>
          <p:cNvSpPr>
            <a:spLocks noGrp="1"/>
          </p:cNvSpPr>
          <p:nvPr>
            <p:ph sz="half" idx="17"/>
          </p:nvPr>
        </p:nvSpPr>
        <p:spPr>
          <a:xfrm>
            <a:off x="1527519" y="3386142"/>
            <a:ext cx="4559068" cy="2773258"/>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9" name="Content Placeholder 3">
            <a:extLst>
              <a:ext uri="{FF2B5EF4-FFF2-40B4-BE49-F238E27FC236}">
                <a16:creationId xmlns:a16="http://schemas.microsoft.com/office/drawing/2014/main" id="{C45F91F2-CC9B-43AA-A5DF-A0BCEB342754}"/>
              </a:ext>
            </a:extLst>
          </p:cNvPr>
          <p:cNvSpPr>
            <a:spLocks noGrp="1"/>
          </p:cNvSpPr>
          <p:nvPr>
            <p:ph sz="half" idx="18"/>
          </p:nvPr>
        </p:nvSpPr>
        <p:spPr>
          <a:xfrm>
            <a:off x="6911271" y="3386142"/>
            <a:ext cx="4783069"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6117924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FDF157-A493-4A5F-9B08-356A30F203C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C5BAB17F-C031-4630-8FA3-EE6012C20DEF}" type="datetime1">
              <a:rPr lang="en-US" smtClean="0"/>
              <a:t>1/26/2026</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Tree>
    <p:extLst>
      <p:ext uri="{BB962C8B-B14F-4D97-AF65-F5344CB8AC3E}">
        <p14:creationId xmlns:p14="http://schemas.microsoft.com/office/powerpoint/2010/main" val="28043271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Picture and Titl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gradFill>
                  <a:gsLst>
                    <a:gs pos="0">
                      <a:schemeClr val="bg2"/>
                    </a:gs>
                    <a:gs pos="100000">
                      <a:schemeClr val="accent1"/>
                    </a:gs>
                  </a:gsLst>
                  <a:lin ang="0" scaled="1"/>
                </a:gradFill>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5406CC0F-AE50-44ED-8007-5467636E4C42}" type="datetime1">
              <a:rPr lang="en-US" smtClean="0"/>
              <a:t>1/26/2026</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3872910"/>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4107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0F2065-1E46-45F4-8B82-40AFF3B380E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8F5BCE4A-56A6-49EC-A673-D7F2D2D770DB}" type="datetime1">
              <a:rPr lang="en-US" smtClean="0"/>
              <a:t>1/26/2026</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246000" y="1659525"/>
            <a:ext cx="11700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2A58BD2B-1B9B-49E6-8C1A-77F7A60420D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A17DA84B-7C7B-413F-9A4E-88B7975E1CBB}"/>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453C73EB-9DF5-425B-B9EA-BADEC34670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0991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19">
            <a:extLst>
              <a:ext uri="{FF2B5EF4-FFF2-40B4-BE49-F238E27FC236}">
                <a16:creationId xmlns:a16="http://schemas.microsoft.com/office/drawing/2014/main" id="{90DA0444-D1E1-48F5-9158-243679F7B638}"/>
              </a:ext>
            </a:extLst>
          </p:cNvPr>
          <p:cNvSpPr>
            <a:spLocks noGrp="1"/>
          </p:cNvSpPr>
          <p:nvPr>
            <p:ph type="pic" sz="quarter" idx="15"/>
          </p:nvPr>
        </p:nvSpPr>
        <p:spPr>
          <a:xfrm>
            <a:off x="0" y="2167439"/>
            <a:ext cx="12192000" cy="4009222"/>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F6EF2B0D-49A2-441C-B800-8DA3FF9758CE}" type="datetime1">
              <a:rPr lang="en-US" smtClean="0"/>
              <a:t>1/26/2026</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1391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Picture and Title">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a:t>Click icon to add picture</a:t>
            </a:r>
            <a:endParaRPr lang="en-US" dirty="0"/>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7" y="4435638"/>
            <a:ext cx="8807116" cy="1571359"/>
          </a:xfrm>
        </p:spPr>
        <p:txBody>
          <a:bodyPr anchor="b">
            <a:normAutofit/>
          </a:bodyPr>
          <a:lstStyle>
            <a:lvl1pPr algn="l">
              <a:defRPr sz="4000" b="1">
                <a:solidFill>
                  <a:schemeClr val="bg1"/>
                </a:solidFill>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2F5D5FDB-2FE7-44AD-B9BD-8BEF95F41952}" type="datetime1">
              <a:rPr lang="en-US" smtClean="0"/>
              <a:t>1/26/2026</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2" name="Straight Connector 11">
            <a:extLst>
              <a:ext uri="{FF2B5EF4-FFF2-40B4-BE49-F238E27FC236}">
                <a16:creationId xmlns:a16="http://schemas.microsoft.com/office/drawing/2014/main" id="{E2311598-88E6-4CCA-AFD4-E5D87D3AAF1D}"/>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689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5F88F2-B164-4B6F-A4D1-FF377EA65B7F}" type="datetime1">
              <a:rPr lang="en-US" smtClean="0"/>
              <a:t>1/26/2026</a:t>
            </a:fld>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2962595444"/>
      </p:ext>
    </p:extLst>
  </p:cSld>
  <p:clrMapOvr>
    <a:masterClrMapping/>
  </p:clrMapOvr>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B2A5FC-034D-4F4C-833F-A3DDC66E3E6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9753FB07-8F96-4A12-BC7E-21F8E0954886}" type="datetime1">
              <a:rPr lang="en-US" smtClean="0"/>
              <a:t>1/26/2026</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7409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A48C424-A3E8-45D9-A344-780A64F65F99}"/>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gradFill>
                  <a:gsLst>
                    <a:gs pos="0">
                      <a:schemeClr val="bg2"/>
                    </a:gs>
                    <a:gs pos="100000">
                      <a:schemeClr val="accent1"/>
                    </a:gs>
                  </a:gsLst>
                  <a:lin ang="0" scaled="1"/>
                </a:gradFill>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C8790E14-8D81-41DD-8E4A-1160D6D337E4}" type="datetime1">
              <a:rPr lang="en-US" smtClean="0"/>
              <a:t>1/26/2026</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017154"/>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2931545"/>
          </a:xfrm>
        </p:spPr>
        <p:txBody>
          <a:bodyPr>
            <a:normAutofit/>
          </a:bodyPr>
          <a:lstStyle>
            <a:lvl1pP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5611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0540321-6794-45E5-A403-F840A499D67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FA226BC7-E49E-4871-8B90-93766E659C8E}"/>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a16="http://schemas.microsoft.com/office/drawing/2014/main" id="{7FD1F1BF-3901-435E-A225-44921D7097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9" name="Straight Connector 28">
            <a:extLst>
              <a:ext uri="{FF2B5EF4-FFF2-40B4-BE49-F238E27FC236}">
                <a16:creationId xmlns:a16="http://schemas.microsoft.com/office/drawing/2014/main" id="{3A349A95-A047-4A05-83FB-F32C3818143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2F825738-C96E-44D6-94FE-78EC73B11312}" type="datetime1">
              <a:rPr lang="en-US" smtClean="0"/>
              <a:t>1/26/2026</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8" y="255842"/>
            <a:ext cx="72000"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F95BF2-B52F-4059-BC20-4B61F5F92FC3}"/>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9852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989398F-A7F5-4300-AD8D-F2211496F365}" type="datetime1">
              <a:rPr lang="en-US" smtClean="0"/>
              <a:t>1/26/2026</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8" y="3386142"/>
            <a:ext cx="4759643"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0670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1F1D69A2-DE74-4722-929F-847049DD6A45}" type="datetime1">
              <a:rPr lang="en-US" smtClean="0"/>
              <a:t>1/26/2026</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9" y="3386142"/>
            <a:ext cx="4540672"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3516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D1F5F9-2E42-493E-906D-AA9F7D5F0880}"/>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47703"/>
            <a:ext cx="6291150" cy="1328497"/>
          </a:xfrm>
        </p:spPr>
        <p:txBody>
          <a:bodyPr anchor="b">
            <a:noAutofit/>
          </a:bodyPr>
          <a:lstStyle>
            <a:lvl1pPr>
              <a:defRPr sz="4000">
                <a:gradFill>
                  <a:gsLst>
                    <a:gs pos="0">
                      <a:schemeClr val="bg2"/>
                    </a:gs>
                    <a:gs pos="100000">
                      <a:schemeClr val="accent1"/>
                    </a:gs>
                  </a:gsLst>
                  <a:lin ang="0" scaled="1"/>
                </a:gradFill>
              </a:defRPr>
            </a:lvl1pPr>
          </a:lstStyle>
          <a:p>
            <a:r>
              <a:rPr lang="en-US" dirty="0"/>
              <a:t>PICTURE WITH</a:t>
            </a:r>
            <a:br>
              <a:rPr lang="en-US" dirty="0"/>
            </a:br>
            <a:r>
              <a:rPr lang="en-US" dirty="0"/>
              <a:t>CAPTION 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0" y="2950934"/>
            <a:ext cx="12192000" cy="2581498"/>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2216910"/>
            <a:ext cx="6291150" cy="654726"/>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CABEC1E2-BCC4-44B2-A3D7-036C18CBFA1C}" type="datetime1">
              <a:rPr lang="en-US" smtClean="0"/>
              <a:t>1/26/2026</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1723" cy="181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2102969"/>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707FDA-D4BE-43FA-91CD-CBA55EB8CA17}"/>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7538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1289E2-E0FB-4100-99AE-FC48AB519EE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255600"/>
            <a:ext cx="5231567" cy="6346800"/>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7D989723-4BF4-48A4-B5CD-B482435A8942}" type="datetime1">
              <a:rPr lang="en-US" smtClean="0"/>
              <a:t>1/26/2026</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F50E9D-E2D8-41FB-816D-829494C06AD8}"/>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5">
            <a:extLst>
              <a:ext uri="{FF2B5EF4-FFF2-40B4-BE49-F238E27FC236}">
                <a16:creationId xmlns:a16="http://schemas.microsoft.com/office/drawing/2014/main" id="{0C17ED7B-D5EA-4FB8-8E1B-F04BFE982E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0" name="Straight Connector 19">
            <a:extLst>
              <a:ext uri="{FF2B5EF4-FFF2-40B4-BE49-F238E27FC236}">
                <a16:creationId xmlns:a16="http://schemas.microsoft.com/office/drawing/2014/main" id="{4A992C28-7C5F-479C-A649-564EFD0EEABF}"/>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1F0C21-A9B5-47E2-93F8-6226D37312FC}"/>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4376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1519351" y="652069"/>
            <a:ext cx="3490800"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1519351" y="3283710"/>
            <a:ext cx="3490800"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934AF4EC-7DDE-4C95-9956-59513BFBB065}" type="datetime1">
              <a:rPr lang="en-US" smtClean="0"/>
              <a:t>1/26/2026</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1277838" y="837332"/>
            <a:ext cx="72843" cy="204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65941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0207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Picture with Caption">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noProof="0"/>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6320892" y="5027253"/>
            <a:ext cx="5373461" cy="1132143"/>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cxnSp>
        <p:nvCxnSpPr>
          <p:cNvPr id="20" name="Straight Connector 19">
            <a:extLst>
              <a:ext uri="{FF2B5EF4-FFF2-40B4-BE49-F238E27FC236}">
                <a16:creationId xmlns:a16="http://schemas.microsoft.com/office/drawing/2014/main" id="{4B6A7686-9AC4-4F00-9096-A661393BEBDC}"/>
              </a:ext>
            </a:extLst>
          </p:cNvPr>
          <p:cNvCxnSpPr/>
          <p:nvPr userDrawn="1"/>
        </p:nvCxnSpPr>
        <p:spPr>
          <a:xfrm>
            <a:off x="1838883" y="607270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6" y="4626870"/>
            <a:ext cx="4626665" cy="1389106"/>
          </a:xfrm>
        </p:spPr>
        <p:txBody>
          <a:bodyPr anchor="b">
            <a:normAutofit/>
          </a:bodyPr>
          <a:lstStyle>
            <a:lvl1pPr algn="l">
              <a:defRPr sz="4000" b="1">
                <a:solidFill>
                  <a:schemeClr val="bg1"/>
                </a:solidFill>
              </a:defRPr>
            </a:lvl1pPr>
          </a:lstStyle>
          <a:p>
            <a:r>
              <a:rPr lang="en-US" noProof="0"/>
              <a:t>PICTURE</a:t>
            </a:r>
            <a:br>
              <a:rPr lang="en-US" noProof="0"/>
            </a:br>
            <a:r>
              <a:rPr lang="en-US" noProof="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11F7C77-DBB5-4D0F-9120-27BDB5B99C32}" type="datetime1">
              <a:rPr lang="en-US" noProof="0" smtClean="0"/>
              <a:t>1/26/2026</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2" name="Straight Connector 21">
            <a:extLst>
              <a:ext uri="{FF2B5EF4-FFF2-40B4-BE49-F238E27FC236}">
                <a16:creationId xmlns:a16="http://schemas.microsoft.com/office/drawing/2014/main"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noProof="0"/>
              <a:t>20XX</a:t>
            </a:r>
          </a:p>
        </p:txBody>
      </p:sp>
    </p:spTree>
    <p:extLst>
      <p:ext uri="{BB962C8B-B14F-4D97-AF65-F5344CB8AC3E}">
        <p14:creationId xmlns:p14="http://schemas.microsoft.com/office/powerpoint/2010/main" val="14624940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Overview">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427B840-CC27-4923-A00E-7899AF7A4460}"/>
              </a:ext>
            </a:extLst>
          </p:cNvPr>
          <p:cNvSpPr/>
          <p:nvPr userDrawn="1"/>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7B3A6B8C-51E0-4512-9EB9-DD1BB2387348}" type="datetime1">
              <a:rPr lang="en-US" smtClean="0"/>
              <a:t>1/26/2026</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326096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E5F88F2-B164-4B6F-A4D1-FF377EA65B7F}" type="datetime1">
              <a:rPr lang="en-US" smtClean="0"/>
              <a:t>1/26/2026</a:t>
            </a:fld>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2946805147"/>
      </p:ext>
    </p:extLst>
  </p:cSld>
  <p:clrMapOvr>
    <a:masterClrMapping/>
  </p:clrMapOvr>
  <p:hf hd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0994831-EE46-4DEA-9077-4FEBBCD60EB3}"/>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15065FF-3A74-4B0F-9624-362545A943D5}" type="datetime1">
              <a:rPr lang="en-US" smtClean="0"/>
              <a:t>1/26/2026</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244444"/>
            <a:ext cx="72000" cy="90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cxnSp>
        <p:nvCxnSpPr>
          <p:cNvPr id="57" name="Straight Connector 56">
            <a:extLst>
              <a:ext uri="{FF2B5EF4-FFF2-40B4-BE49-F238E27FC236}">
                <a16:creationId xmlns:a16="http://schemas.microsoft.com/office/drawing/2014/main" id="{6EC8F712-6C02-43F3-8A0A-5DCA975E7C38}"/>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B62D71-4318-4C96-828A-D19FFBFA7BDA}"/>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12E8DD1E-B3CA-4756-A792-B476AFA9AE24}"/>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9603F760-AD2F-4611-99B6-58C4666AEBA1}"/>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2182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solidFill>
                  <a:schemeClr val="bg1"/>
                </a:soli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D578B35B-55DE-4D82-AAED-127142AD1F9F}" type="datetime1">
              <a:rPr lang="en-US" smtClean="0"/>
              <a:t>1/26/2026</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AC031692-3E92-4C7E-A067-5F49BD126705}"/>
              </a:ext>
            </a:extLst>
          </p:cNvPr>
          <p:cNvSpPr>
            <a:spLocks noGrp="1"/>
          </p:cNvSpPr>
          <p:nvPr>
            <p:ph type="body" sz="quarter" idx="15" hasCustomPrompt="1"/>
          </p:nvPr>
        </p:nvSpPr>
        <p:spPr>
          <a:xfrm>
            <a:off x="11084400" y="838800"/>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35452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4724400" y="0"/>
            <a:ext cx="74676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FA441BB-2CCE-42E8-8A4D-47586555D345}" type="datetime1">
              <a:rPr lang="en-US" smtClean="0"/>
              <a:t>1/26/2026</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20621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5FB182-4CCC-45D7-A2A4-A593CA00EB5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8E2AFE-9147-47F3-ADFE-AD251E989D20}"/>
              </a:ext>
            </a:extLst>
          </p:cNvPr>
          <p:cNvSpPr>
            <a:spLocks noGrp="1"/>
          </p:cNvSpPr>
          <p:nvPr>
            <p:ph type="title" hasCustomPrompt="1"/>
          </p:nvPr>
        </p:nvSpPr>
        <p:spPr>
          <a:xfrm>
            <a:off x="1814400" y="1144587"/>
            <a:ext cx="9395400" cy="1483413"/>
          </a:xfrm>
        </p:spPr>
        <p:txBody>
          <a:bodyPr>
            <a:noAutofit/>
          </a:bodyPr>
          <a:lstStyle>
            <a:lvl1pPr>
              <a:defRPr sz="5500"/>
            </a:lvl1pPr>
          </a:lstStyle>
          <a:p>
            <a:r>
              <a:rPr lang="en-US" dirty="0"/>
              <a:t>THANK</a:t>
            </a:r>
            <a:br>
              <a:rPr lang="en-US" dirty="0"/>
            </a:br>
            <a:r>
              <a:rPr lang="en-US" dirty="0"/>
              <a:t>YOU!</a:t>
            </a:r>
          </a:p>
        </p:txBody>
      </p:sp>
      <p:sp>
        <p:nvSpPr>
          <p:cNvPr id="4" name="Date Placeholder 3">
            <a:extLst>
              <a:ext uri="{FF2B5EF4-FFF2-40B4-BE49-F238E27FC236}">
                <a16:creationId xmlns:a16="http://schemas.microsoft.com/office/drawing/2014/main" id="{59B46BDE-7853-435A-80A6-D25940D17A54}"/>
              </a:ext>
            </a:extLst>
          </p:cNvPr>
          <p:cNvSpPr>
            <a:spLocks noGrp="1"/>
          </p:cNvSpPr>
          <p:nvPr>
            <p:ph type="dt" sz="half" idx="10"/>
          </p:nvPr>
        </p:nvSpPr>
        <p:spPr/>
        <p:txBody>
          <a:bodyPr/>
          <a:lstStyle/>
          <a:p>
            <a:fld id="{11D0F1A0-84E6-4AA0-9183-7CA10A278BD9}" type="datetime1">
              <a:rPr lang="en-US" smtClean="0"/>
              <a:t>1/26/2026</a:t>
            </a:fld>
            <a:endParaRPr lang="en-US" dirty="0"/>
          </a:p>
        </p:txBody>
      </p:sp>
      <p:sp>
        <p:nvSpPr>
          <p:cNvPr id="5" name="Footer Placeholder 4">
            <a:extLst>
              <a:ext uri="{FF2B5EF4-FFF2-40B4-BE49-F238E27FC236}">
                <a16:creationId xmlns:a16="http://schemas.microsoft.com/office/drawing/2014/main" id="{B4C83E82-A916-403C-8BE8-252132A9420A}"/>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1C7F2326-238E-4FE6-8842-680DE4A0432D}"/>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B9D0891-2A9E-4F35-82BE-7966AECBB0F1}"/>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id="{E52F6420-3AFC-4D7F-A45D-56EA5EFC0D18}"/>
              </a:ext>
            </a:extLst>
          </p:cNvPr>
          <p:cNvSpPr>
            <a:spLocks noGrp="1"/>
          </p:cNvSpPr>
          <p:nvPr>
            <p:ph type="subTitle" idx="13" hasCustomPrompt="1"/>
          </p:nvPr>
        </p:nvSpPr>
        <p:spPr>
          <a:xfrm>
            <a:off x="1812758" y="3038688"/>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cxnSp>
        <p:nvCxnSpPr>
          <p:cNvPr id="11" name="Straight Connector 10">
            <a:extLst>
              <a:ext uri="{FF2B5EF4-FFF2-40B4-BE49-F238E27FC236}">
                <a16:creationId xmlns:a16="http://schemas.microsoft.com/office/drawing/2014/main" id="{2BC78E93-F6DF-44C7-A9BB-D035C397BFD5}"/>
              </a:ext>
            </a:extLst>
          </p:cNvPr>
          <p:cNvCxnSpPr/>
          <p:nvPr userDrawn="1"/>
        </p:nvCxnSpPr>
        <p:spPr>
          <a:xfrm>
            <a:off x="1957137" y="288364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7BFFD5-4519-4811-BDD2-3B0318780ACC}"/>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A4E36001-6B54-4F6D-9532-965904F3C338}"/>
              </a:ext>
            </a:extLst>
          </p:cNvPr>
          <p:cNvSpPr>
            <a:spLocks noGrp="1"/>
          </p:cNvSpPr>
          <p:nvPr>
            <p:ph type="body" sz="quarter" idx="14" hasCustomPrompt="1"/>
          </p:nvPr>
        </p:nvSpPr>
        <p:spPr>
          <a:xfrm>
            <a:off x="9416048" y="537758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058583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 y="0"/>
            <a:ext cx="12191989"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7339F772-C659-4F6E-A95D-21349475745A}" type="datetime1">
              <a:rPr lang="en-US" smtClean="0"/>
              <a:t>1/26/2026</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06893"/>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5349505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D61DF5-2BE6-40B6-97DF-A161EF9520AA}"/>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CF1BB306-77B6-40D8-8A71-1A24515FE48B}" type="datetime1">
              <a:rPr lang="en-US" smtClean="0"/>
              <a:t>1/26/2026</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1393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2027339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64500"/>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43285"/>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646D3CFD-4D7A-41AC-A46D-B09F422513E8}" type="datetime1">
              <a:rPr lang="en-US" noProof="0" smtClean="0"/>
              <a:t>1/26/2026</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lvl1pPr>
              <a:defRPr>
                <a:solidFill>
                  <a:schemeClr val="accent1"/>
                </a:solidFill>
              </a:defRPr>
            </a:lvl1p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noProof="0" smtClean="0"/>
              <a:pPr/>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cxnSp>
        <p:nvCxnSpPr>
          <p:cNvPr id="14" name="Straight Connector 13">
            <a:extLst>
              <a:ext uri="{FF2B5EF4-FFF2-40B4-BE49-F238E27FC236}">
                <a16:creationId xmlns:a16="http://schemas.microsoft.com/office/drawing/2014/main" id="{5475710E-5533-4BB2-A66B-352BB2B1F9CB}"/>
              </a:ext>
            </a:extLst>
          </p:cNvPr>
          <p:cNvCxnSpPr/>
          <p:nvPr userDrawn="1"/>
        </p:nvCxnSpPr>
        <p:spPr>
          <a:xfrm>
            <a:off x="1957137" y="5823067"/>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180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5F88F2-B164-4B6F-A4D1-FF377EA65B7F}" type="datetime1">
              <a:rPr lang="en-US" smtClean="0"/>
              <a:t>1/26/2026</a:t>
            </a:fld>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2549558482"/>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5F88F2-B164-4B6F-A4D1-FF377EA65B7F}" type="datetime1">
              <a:rPr lang="en-US" smtClean="0"/>
              <a:t>1/26/2026</a:t>
            </a:fld>
            <a:endParaRPr lang="en-US" dirty="0"/>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2524346273"/>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5F88F2-B164-4B6F-A4D1-FF377EA65B7F}" type="datetime1">
              <a:rPr lang="en-US" smtClean="0"/>
              <a:t>1/26/2026</a:t>
            </a:fld>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4219156908"/>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5F88F2-B164-4B6F-A4D1-FF377EA65B7F}" type="datetime1">
              <a:rPr lang="en-US" smtClean="0"/>
              <a:t>1/26/2026</a:t>
            </a:fld>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58494358"/>
      </p:ext>
    </p:extLst>
  </p:cSld>
  <p:clrMapOvr>
    <a:masterClrMapping/>
  </p:clrMapOvr>
  <p:hf hd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5F88F2-B164-4B6F-A4D1-FF377EA65B7F}" type="datetime1">
              <a:rPr lang="en-US" smtClean="0"/>
              <a:t>1/26/2026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Presentation Title</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1946177485"/>
      </p:ext>
    </p:extLst>
  </p:cSld>
  <p:clrMap bg1="dk1" tx1="lt1" bg2="dk2" tx2="lt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7" r:id="rId12"/>
    <p:sldLayoutId id="2147483908" r:id="rId13"/>
    <p:sldLayoutId id="2147483909" r:id="rId14"/>
    <p:sldLayoutId id="2147483910" r:id="rId15"/>
    <p:sldLayoutId id="2147483911" r:id="rId16"/>
    <p:sldLayoutId id="2147483912" r:id="rId17"/>
    <p:sldLayoutId id="2147483649" r:id="rId18"/>
    <p:sldLayoutId id="2147483659" r:id="rId19"/>
    <p:sldLayoutId id="2147483661" r:id="rId20"/>
    <p:sldLayoutId id="2147483662" r:id="rId21"/>
    <p:sldLayoutId id="2147483650" r:id="rId22"/>
    <p:sldLayoutId id="2147483663" r:id="rId23"/>
    <p:sldLayoutId id="2147483664" r:id="rId24"/>
    <p:sldLayoutId id="2147483665" r:id="rId25"/>
    <p:sldLayoutId id="2147483651" r:id="rId26"/>
    <p:sldLayoutId id="2147483670" r:id="rId27"/>
    <p:sldLayoutId id="2147483667" r:id="rId28"/>
    <p:sldLayoutId id="2147483668" r:id="rId29"/>
    <p:sldLayoutId id="2147483671" r:id="rId30"/>
    <p:sldLayoutId id="2147483669" r:id="rId31"/>
    <p:sldLayoutId id="2147483672" r:id="rId32"/>
    <p:sldLayoutId id="2147483674" r:id="rId33"/>
    <p:sldLayoutId id="2147483676" r:id="rId34"/>
    <p:sldLayoutId id="2147483652" r:id="rId35"/>
    <p:sldLayoutId id="2147483677" r:id="rId36"/>
    <p:sldLayoutId id="2147483678" r:id="rId37"/>
    <p:sldLayoutId id="2147483679" r:id="rId38"/>
    <p:sldLayoutId id="2147483681" r:id="rId39"/>
    <p:sldLayoutId id="2147483654" r:id="rId40"/>
    <p:sldLayoutId id="2147483682" r:id="rId41"/>
    <p:sldLayoutId id="2147483683" r:id="rId42"/>
    <p:sldLayoutId id="2147483684" r:id="rId43"/>
    <p:sldLayoutId id="2147483685" r:id="rId44"/>
    <p:sldLayoutId id="2147483686" r:id="rId45"/>
    <p:sldLayoutId id="2147483687" r:id="rId46"/>
    <p:sldLayoutId id="2147483688" r:id="rId47"/>
    <p:sldLayoutId id="2147483689" r:id="rId48"/>
    <p:sldLayoutId id="2147483690" r:id="rId49"/>
    <p:sldLayoutId id="2147483691" r:id="rId50"/>
    <p:sldLayoutId id="2147483692" r:id="rId51"/>
    <p:sldLayoutId id="2147483697" r:id="rId52"/>
    <p:sldLayoutId id="2147483658" r:id="rId53"/>
    <p:sldLayoutId id="2147483693" r:id="rId54"/>
    <p:sldLayoutId id="2147483695" r:id="rId55"/>
    <p:sldLayoutId id="2147483696" r:id="rId5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openxmlformats.org/officeDocument/2006/relationships/image" Target="../media/image36.jpg"/><Relationship Id="rId13" Type="http://schemas.openxmlformats.org/officeDocument/2006/relationships/image" Target="../media/image41.jpg"/><Relationship Id="rId18" Type="http://schemas.openxmlformats.org/officeDocument/2006/relationships/image" Target="../media/image46.jpg"/><Relationship Id="rId3" Type="http://schemas.openxmlformats.org/officeDocument/2006/relationships/hyperlink" Target="http://www.pashrm.org/" TargetMode="External"/><Relationship Id="rId7" Type="http://schemas.openxmlformats.org/officeDocument/2006/relationships/image" Target="../media/image35.jp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image" Target="../media/image31.jpeg"/><Relationship Id="rId16" Type="http://schemas.openxmlformats.org/officeDocument/2006/relationships/image" Target="../media/image44.jpg"/><Relationship Id="rId1" Type="http://schemas.openxmlformats.org/officeDocument/2006/relationships/slideLayout" Target="../slideLayouts/slideLayout16.xml"/><Relationship Id="rId6" Type="http://schemas.openxmlformats.org/officeDocument/2006/relationships/image" Target="../media/image34.png"/><Relationship Id="rId11" Type="http://schemas.openxmlformats.org/officeDocument/2006/relationships/image" Target="../media/image39.jpg"/><Relationship Id="rId5" Type="http://schemas.openxmlformats.org/officeDocument/2006/relationships/image" Target="../media/image33.png"/><Relationship Id="rId15" Type="http://schemas.openxmlformats.org/officeDocument/2006/relationships/image" Target="../media/image43.jpg"/><Relationship Id="rId10" Type="http://schemas.openxmlformats.org/officeDocument/2006/relationships/image" Target="../media/image38.jp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pashrm.org/" TargetMode="Externa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gif"/></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pashrm.org/" TargetMode="External"/><Relationship Id="rId1" Type="http://schemas.openxmlformats.org/officeDocument/2006/relationships/slideLayout" Target="../slideLayouts/slideLayout14.xml"/><Relationship Id="rId5" Type="http://schemas.openxmlformats.org/officeDocument/2006/relationships/image" Target="../media/image23.jpeg"/><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hyperlink" Target="http://www.pashrm.org/" TargetMode="External"/><Relationship Id="rId1" Type="http://schemas.openxmlformats.org/officeDocument/2006/relationships/slideLayout" Target="../slideLayouts/slideLayout15.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hyperlink" Target="http://www.pashrm.org/" TargetMode="Externa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hyperlink" Target="http://www.pashrm.org/" TargetMode="Externa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hyperlink" Target="http://www.pashrm.org/" TargetMode="Externa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226330" y="507780"/>
            <a:ext cx="3932237" cy="1255853"/>
          </a:xfrm>
        </p:spPr>
        <p:txBody>
          <a:bodyPr/>
          <a:lstStyle/>
          <a:p>
            <a:r>
              <a:rPr lang="en-US" sz="5000" b="1" dirty="0">
                <a:solidFill>
                  <a:prstClr val="white"/>
                </a:solidFill>
              </a:rPr>
              <a:t>PA State SHRM </a:t>
            </a:r>
            <a:endParaRPr lang="en-US" dirty="0"/>
          </a:p>
        </p:txBody>
      </p:sp>
      <p:sp>
        <p:nvSpPr>
          <p:cNvPr id="6" name="Text Placeholder 5"/>
          <p:cNvSpPr>
            <a:spLocks noGrp="1"/>
          </p:cNvSpPr>
          <p:nvPr>
            <p:ph type="body" sz="half" idx="2"/>
          </p:nvPr>
        </p:nvSpPr>
        <p:spPr>
          <a:xfrm>
            <a:off x="226329" y="1282780"/>
            <a:ext cx="4798158" cy="3811588"/>
          </a:xfrm>
        </p:spPr>
        <p:txBody>
          <a:bodyPr>
            <a:normAutofit/>
          </a:bodyPr>
          <a:lstStyle/>
          <a:p>
            <a:pPr lvl="0"/>
            <a:endParaRPr lang="en-US" sz="3000" b="1" dirty="0">
              <a:solidFill>
                <a:srgbClr val="E7E6E6"/>
              </a:solidFill>
            </a:endParaRPr>
          </a:p>
          <a:p>
            <a:pPr lvl="0"/>
            <a:r>
              <a:rPr lang="en-US" sz="3600" b="1" dirty="0">
                <a:solidFill>
                  <a:srgbClr val="E7E6E6"/>
                </a:solidFill>
              </a:rPr>
              <a:t>2026 Sponsorship &amp; Exhibitor Opportunities</a:t>
            </a:r>
          </a:p>
          <a:p>
            <a:pPr lvl="0"/>
            <a:endParaRPr lang="en-US" sz="3000" b="1" dirty="0">
              <a:solidFill>
                <a:srgbClr val="E7E6E6"/>
              </a:solidFill>
            </a:endParaRPr>
          </a:p>
          <a:p>
            <a:pPr lvl="0"/>
            <a:endParaRPr lang="en-US" sz="3000" b="1" dirty="0">
              <a:solidFill>
                <a:srgbClr val="E7E6E6"/>
              </a:solidFill>
            </a:endParaRPr>
          </a:p>
          <a:p>
            <a:endParaRPr lang="en-US" dirty="0"/>
          </a:p>
        </p:txBody>
      </p:sp>
      <p:sp>
        <p:nvSpPr>
          <p:cNvPr id="5" name="Slide Number Placeholder 4"/>
          <p:cNvSpPr>
            <a:spLocks noGrp="1"/>
          </p:cNvSpPr>
          <p:nvPr>
            <p:ph type="sldNum" sz="quarter" idx="12"/>
          </p:nvPr>
        </p:nvSpPr>
        <p:spPr/>
        <p:txBody>
          <a:bodyPr/>
          <a:lstStyle/>
          <a:p>
            <a:fld id="{95CBEC59-7FF9-4688-98DF-89832A0C9025}" type="slidenum">
              <a:rPr lang="en-US" noProof="0" smtClean="0"/>
              <a:t>1</a:t>
            </a:fld>
            <a:endParaRPr lang="en-US" noProof="0"/>
          </a:p>
        </p:txBody>
      </p:sp>
      <p:pic>
        <p:nvPicPr>
          <p:cNvPr id="1026" name="Picture 2"/>
          <p:cNvPicPr>
            <a:picLocks noChangeAspect="1" noChangeArrowheads="1"/>
          </p:cNvPicPr>
          <p:nvPr/>
        </p:nvPicPr>
        <p:blipFill>
          <a:blip r:embed="rId2"/>
          <a:srcRect/>
          <a:stretch/>
        </p:blipFill>
        <p:spPr bwMode="auto">
          <a:xfrm>
            <a:off x="132906" y="5070317"/>
            <a:ext cx="3272782" cy="1651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Placeholder 7" descr="A group of people posing for a photo&#10;&#10;AI-generated content may be incorrect.">
            <a:extLst>
              <a:ext uri="{FF2B5EF4-FFF2-40B4-BE49-F238E27FC236}">
                <a16:creationId xmlns:a16="http://schemas.microsoft.com/office/drawing/2014/main" id="{5ADF29E0-63E8-D3CE-6D17-C915C95007B1}"/>
              </a:ext>
            </a:extLst>
          </p:cNvPr>
          <p:cNvPicPr>
            <a:picLocks noGrp="1" noChangeAspect="1"/>
          </p:cNvPicPr>
          <p:nvPr>
            <p:ph type="pic" idx="1"/>
          </p:nvPr>
        </p:nvPicPr>
        <p:blipFill>
          <a:blip r:embed="rId3"/>
          <a:srcRect l="2508" r="2508"/>
          <a:stretch>
            <a:fillRect/>
          </a:stretch>
        </p:blipFill>
        <p:spPr>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415910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4953088-284E-40D4-8B76-892DB4473F99}"/>
              </a:ext>
            </a:extLst>
          </p:cNvPr>
          <p:cNvSpPr/>
          <p:nvPr/>
        </p:nvSpPr>
        <p:spPr>
          <a:xfrm>
            <a:off x="5860111" y="3276599"/>
            <a:ext cx="6073742" cy="33388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FCC86F-9C8C-47C4-8262-3FE1AB10201B}"/>
              </a:ext>
            </a:extLst>
          </p:cNvPr>
          <p:cNvSpPr>
            <a:spLocks noGrp="1"/>
          </p:cNvSpPr>
          <p:nvPr>
            <p:ph type="title"/>
          </p:nvPr>
        </p:nvSpPr>
        <p:spPr>
          <a:xfrm>
            <a:off x="838200" y="346635"/>
            <a:ext cx="10515600" cy="1325563"/>
          </a:xfrm>
        </p:spPr>
        <p:txBody>
          <a:bodyPr/>
          <a:lstStyle/>
          <a:p>
            <a:r>
              <a:rPr lang="en-US" b="1" dirty="0"/>
              <a:t>Exhibitor and Sponsor Experience</a:t>
            </a:r>
          </a:p>
        </p:txBody>
      </p:sp>
      <p:sp>
        <p:nvSpPr>
          <p:cNvPr id="4" name="Text Placeholder 3">
            <a:extLst>
              <a:ext uri="{FF2B5EF4-FFF2-40B4-BE49-F238E27FC236}">
                <a16:creationId xmlns:a16="http://schemas.microsoft.com/office/drawing/2014/main" id="{9E713011-F3D2-472A-885F-3FB28DF5D450}"/>
              </a:ext>
            </a:extLst>
          </p:cNvPr>
          <p:cNvSpPr>
            <a:spLocks noGrp="1"/>
          </p:cNvSpPr>
          <p:nvPr>
            <p:ph type="body" idx="1"/>
          </p:nvPr>
        </p:nvSpPr>
        <p:spPr>
          <a:xfrm>
            <a:off x="6626943" y="2160384"/>
            <a:ext cx="5157787" cy="823912"/>
          </a:xfrm>
        </p:spPr>
        <p:txBody>
          <a:bodyPr/>
          <a:lstStyle/>
          <a:p>
            <a:r>
              <a:rPr lang="en-US" dirty="0"/>
              <a:t>A glimpse of our past sponsors</a:t>
            </a:r>
          </a:p>
        </p:txBody>
      </p:sp>
      <p:sp>
        <p:nvSpPr>
          <p:cNvPr id="7" name="Text Placeholder 6">
            <a:extLst>
              <a:ext uri="{FF2B5EF4-FFF2-40B4-BE49-F238E27FC236}">
                <a16:creationId xmlns:a16="http://schemas.microsoft.com/office/drawing/2014/main" id="{5D77DF12-9B51-4EFD-87A0-95F6032EEEAC}"/>
              </a:ext>
            </a:extLst>
          </p:cNvPr>
          <p:cNvSpPr>
            <a:spLocks noGrp="1"/>
          </p:cNvSpPr>
          <p:nvPr>
            <p:ph type="body" sz="quarter" idx="3"/>
          </p:nvPr>
        </p:nvSpPr>
        <p:spPr>
          <a:xfrm>
            <a:off x="10943829" y="-3268"/>
            <a:ext cx="5183188" cy="823912"/>
          </a:xfrm>
        </p:spPr>
        <p:txBody>
          <a:bodyPr/>
          <a:lstStyle/>
          <a:p>
            <a:r>
              <a:rPr lang="en-US" dirty="0"/>
              <a:t>2026</a:t>
            </a:r>
          </a:p>
        </p:txBody>
      </p:sp>
      <p:sp>
        <p:nvSpPr>
          <p:cNvPr id="5" name="Footer Placeholder 4">
            <a:extLst>
              <a:ext uri="{FF2B5EF4-FFF2-40B4-BE49-F238E27FC236}">
                <a16:creationId xmlns:a16="http://schemas.microsoft.com/office/drawing/2014/main" id="{CFB2BC24-6077-4C7A-8A1B-190E62EFCD6C}"/>
              </a:ext>
            </a:extLst>
          </p:cNvPr>
          <p:cNvSpPr>
            <a:spLocks noGrp="1"/>
          </p:cNvSpPr>
          <p:nvPr>
            <p:ph type="ftr" sz="quarter" idx="11"/>
          </p:nvPr>
        </p:nvSpPr>
        <p:spPr>
          <a:xfrm>
            <a:off x="-1039067" y="6138756"/>
            <a:ext cx="4114800" cy="534358"/>
          </a:xfrm>
        </p:spPr>
        <p:txBody>
          <a:bodyPr/>
          <a:lstStyle/>
          <a:p>
            <a:r>
              <a:rPr lang="en-US" dirty="0">
                <a:solidFill>
                  <a:schemeClr val="tx1"/>
                </a:solidFill>
                <a:hlinkClick r:id="rId3">
                  <a:extLst>
                    <a:ext uri="{A12FA001-AC4F-418D-AE19-62706E023703}">
                      <ahyp:hlinkClr xmlns:ahyp="http://schemas.microsoft.com/office/drawing/2018/hyperlinkcolor" val="tx"/>
                    </a:ext>
                  </a:extLst>
                </a:hlinkClick>
              </a:rPr>
              <a:t>www.pashrm.org</a:t>
            </a:r>
            <a:r>
              <a:rPr lang="en-US" dirty="0">
                <a:solidFill>
                  <a:schemeClr val="tx1"/>
                </a:solidFill>
              </a:rPr>
              <a:t> </a:t>
            </a:r>
          </a:p>
        </p:txBody>
      </p:sp>
      <p:sp>
        <p:nvSpPr>
          <p:cNvPr id="6" name="Slide Number Placeholder 5">
            <a:extLst>
              <a:ext uri="{FF2B5EF4-FFF2-40B4-BE49-F238E27FC236}">
                <a16:creationId xmlns:a16="http://schemas.microsoft.com/office/drawing/2014/main" id="{8F3B65F6-96DD-4033-9EDC-7B26FD778496}"/>
              </a:ext>
            </a:extLst>
          </p:cNvPr>
          <p:cNvSpPr>
            <a:spLocks noGrp="1"/>
          </p:cNvSpPr>
          <p:nvPr>
            <p:ph type="sldNum" sz="quarter" idx="12"/>
          </p:nvPr>
        </p:nvSpPr>
        <p:spPr/>
        <p:txBody>
          <a:bodyPr/>
          <a:lstStyle/>
          <a:p>
            <a:fld id="{95CBEC59-7FF9-4688-98DF-89832A0C9025}" type="slidenum">
              <a:rPr lang="en-US" smtClean="0"/>
              <a:t>10</a:t>
            </a:fld>
            <a:endParaRPr lang="en-US" dirty="0"/>
          </a:p>
        </p:txBody>
      </p:sp>
      <p:sp>
        <p:nvSpPr>
          <p:cNvPr id="12" name="Text Placeholder 3">
            <a:extLst>
              <a:ext uri="{FF2B5EF4-FFF2-40B4-BE49-F238E27FC236}">
                <a16:creationId xmlns:a16="http://schemas.microsoft.com/office/drawing/2014/main" id="{663D1B33-5456-44A4-8C11-2E7A60AF798F}"/>
              </a:ext>
            </a:extLst>
          </p:cNvPr>
          <p:cNvSpPr txBox="1">
            <a:spLocks/>
          </p:cNvSpPr>
          <p:nvPr/>
        </p:nvSpPr>
        <p:spPr>
          <a:xfrm>
            <a:off x="877349" y="1641420"/>
            <a:ext cx="5183188"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What they are saying</a:t>
            </a:r>
          </a:p>
        </p:txBody>
      </p:sp>
      <p:sp>
        <p:nvSpPr>
          <p:cNvPr id="13" name="TextBox 12">
            <a:extLst>
              <a:ext uri="{FF2B5EF4-FFF2-40B4-BE49-F238E27FC236}">
                <a16:creationId xmlns:a16="http://schemas.microsoft.com/office/drawing/2014/main" id="{4F6E5BBF-0F28-4E2C-BC44-7F114E152087}"/>
              </a:ext>
            </a:extLst>
          </p:cNvPr>
          <p:cNvSpPr txBox="1"/>
          <p:nvPr/>
        </p:nvSpPr>
        <p:spPr>
          <a:xfrm>
            <a:off x="877349" y="2508576"/>
            <a:ext cx="4833257" cy="3293209"/>
          </a:xfrm>
          <a:prstGeom prst="rect">
            <a:avLst/>
          </a:prstGeom>
          <a:noFill/>
        </p:spPr>
        <p:txBody>
          <a:bodyPr wrap="square" rtlCol="0">
            <a:spAutoFit/>
          </a:bodyPr>
          <a:lstStyle/>
          <a:p>
            <a:r>
              <a:rPr lang="en-US" sz="1600" dirty="0">
                <a:latin typeface="+mj-lt"/>
              </a:rPr>
              <a:t>“In our first year of sponsoring we secured $700,000 in new revenue.” – Payroll Company</a:t>
            </a:r>
          </a:p>
          <a:p>
            <a:endParaRPr lang="en-US" sz="1600" dirty="0">
              <a:latin typeface="+mj-lt"/>
            </a:endParaRPr>
          </a:p>
          <a:p>
            <a:r>
              <a:rPr lang="en-US" sz="1600" dirty="0">
                <a:latin typeface="+mj-lt"/>
              </a:rPr>
              <a:t>“We come each year and are always happy to see familiar and new faces.” – Consulting Agency</a:t>
            </a:r>
          </a:p>
          <a:p>
            <a:endParaRPr lang="en-US" sz="1600" dirty="0">
              <a:latin typeface="+mj-lt"/>
            </a:endParaRPr>
          </a:p>
          <a:p>
            <a:r>
              <a:rPr lang="en-US" sz="1600" dirty="0">
                <a:latin typeface="+mj-lt"/>
              </a:rPr>
              <a:t>“I am always impressed with the amount of facetime we get as well as the help we receive from the organizers.” – Voluntary Insurance Carrier</a:t>
            </a:r>
          </a:p>
          <a:p>
            <a:endParaRPr lang="en-US" sz="1600" dirty="0">
              <a:latin typeface="+mj-lt"/>
            </a:endParaRPr>
          </a:p>
          <a:p>
            <a:r>
              <a:rPr lang="en-US" sz="1600" dirty="0">
                <a:latin typeface="+mj-lt"/>
              </a:rPr>
              <a:t>“The ROI is well worth the capital investment each year.  We also learn and receive credits since we can attend the sessions!” – University Sponsor</a:t>
            </a:r>
          </a:p>
        </p:txBody>
      </p:sp>
      <p:sp>
        <p:nvSpPr>
          <p:cNvPr id="15" name="AutoShape 2">
            <a:extLst>
              <a:ext uri="{FF2B5EF4-FFF2-40B4-BE49-F238E27FC236}">
                <a16:creationId xmlns:a16="http://schemas.microsoft.com/office/drawing/2014/main" id="{AD6F9695-64E4-404F-B427-97D7F186BAB1}"/>
              </a:ext>
            </a:extLst>
          </p:cNvPr>
          <p:cNvSpPr>
            <a:spLocks noChangeAspect="1" noChangeArrowheads="1"/>
          </p:cNvSpPr>
          <p:nvPr/>
        </p:nvSpPr>
        <p:spPr bwMode="auto">
          <a:xfrm>
            <a:off x="5943599" y="3276599"/>
            <a:ext cx="1390261" cy="139026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6">
            <a:extLst>
              <a:ext uri="{FF2B5EF4-FFF2-40B4-BE49-F238E27FC236}">
                <a16:creationId xmlns:a16="http://schemas.microsoft.com/office/drawing/2014/main" id="{7F1EF4C3-B796-4925-8003-9677ECD18431}"/>
              </a:ext>
            </a:extLst>
          </p:cNvPr>
          <p:cNvPicPr>
            <a:picLocks noChangeAspect="1"/>
          </p:cNvPicPr>
          <p:nvPr/>
        </p:nvPicPr>
        <p:blipFill>
          <a:blip r:embed="rId4"/>
          <a:stretch>
            <a:fillRect/>
          </a:stretch>
        </p:blipFill>
        <p:spPr>
          <a:xfrm>
            <a:off x="6041751" y="4217011"/>
            <a:ext cx="596978" cy="617200"/>
          </a:xfrm>
          <a:prstGeom prst="rect">
            <a:avLst/>
          </a:prstGeom>
        </p:spPr>
      </p:pic>
      <p:pic>
        <p:nvPicPr>
          <p:cNvPr id="19" name="Picture 18">
            <a:extLst>
              <a:ext uri="{FF2B5EF4-FFF2-40B4-BE49-F238E27FC236}">
                <a16:creationId xmlns:a16="http://schemas.microsoft.com/office/drawing/2014/main" id="{960D3E50-04F5-4E3F-B8F2-44E7F05C647D}"/>
              </a:ext>
            </a:extLst>
          </p:cNvPr>
          <p:cNvPicPr>
            <a:picLocks noChangeAspect="1"/>
          </p:cNvPicPr>
          <p:nvPr/>
        </p:nvPicPr>
        <p:blipFill>
          <a:blip r:embed="rId5"/>
          <a:stretch>
            <a:fillRect/>
          </a:stretch>
        </p:blipFill>
        <p:spPr>
          <a:xfrm>
            <a:off x="5736628" y="3272105"/>
            <a:ext cx="1390262" cy="887253"/>
          </a:xfrm>
          <a:prstGeom prst="rect">
            <a:avLst/>
          </a:prstGeom>
        </p:spPr>
      </p:pic>
      <p:pic>
        <p:nvPicPr>
          <p:cNvPr id="23" name="Picture 22">
            <a:extLst>
              <a:ext uri="{FF2B5EF4-FFF2-40B4-BE49-F238E27FC236}">
                <a16:creationId xmlns:a16="http://schemas.microsoft.com/office/drawing/2014/main" id="{423D94D0-29A6-47EC-A6BA-207CED14BBB3}"/>
              </a:ext>
            </a:extLst>
          </p:cNvPr>
          <p:cNvPicPr>
            <a:picLocks noChangeAspect="1"/>
          </p:cNvPicPr>
          <p:nvPr/>
        </p:nvPicPr>
        <p:blipFill>
          <a:blip r:embed="rId6"/>
          <a:stretch>
            <a:fillRect/>
          </a:stretch>
        </p:blipFill>
        <p:spPr>
          <a:xfrm>
            <a:off x="5932665" y="5013184"/>
            <a:ext cx="1156235" cy="546321"/>
          </a:xfrm>
          <a:prstGeom prst="rect">
            <a:avLst/>
          </a:prstGeom>
        </p:spPr>
      </p:pic>
      <p:pic>
        <p:nvPicPr>
          <p:cNvPr id="25" name="Picture 24">
            <a:extLst>
              <a:ext uri="{FF2B5EF4-FFF2-40B4-BE49-F238E27FC236}">
                <a16:creationId xmlns:a16="http://schemas.microsoft.com/office/drawing/2014/main" id="{1E76062F-C0B3-47B9-B5E6-BAE93BD19A26}"/>
              </a:ext>
            </a:extLst>
          </p:cNvPr>
          <p:cNvPicPr>
            <a:picLocks noChangeAspect="1"/>
          </p:cNvPicPr>
          <p:nvPr/>
        </p:nvPicPr>
        <p:blipFill>
          <a:blip r:embed="rId7"/>
          <a:stretch>
            <a:fillRect/>
          </a:stretch>
        </p:blipFill>
        <p:spPr>
          <a:xfrm>
            <a:off x="7333861" y="3454390"/>
            <a:ext cx="988038" cy="534359"/>
          </a:xfrm>
          <a:prstGeom prst="rect">
            <a:avLst/>
          </a:prstGeom>
        </p:spPr>
      </p:pic>
      <p:pic>
        <p:nvPicPr>
          <p:cNvPr id="27" name="Picture 26">
            <a:extLst>
              <a:ext uri="{FF2B5EF4-FFF2-40B4-BE49-F238E27FC236}">
                <a16:creationId xmlns:a16="http://schemas.microsoft.com/office/drawing/2014/main" id="{4E9F0A00-F019-4CDA-8E81-DA5E4D81BDA0}"/>
              </a:ext>
            </a:extLst>
          </p:cNvPr>
          <p:cNvPicPr>
            <a:picLocks noChangeAspect="1"/>
          </p:cNvPicPr>
          <p:nvPr/>
        </p:nvPicPr>
        <p:blipFill>
          <a:blip r:embed="rId8"/>
          <a:stretch>
            <a:fillRect/>
          </a:stretch>
        </p:blipFill>
        <p:spPr>
          <a:xfrm>
            <a:off x="5975483" y="5973472"/>
            <a:ext cx="1039575" cy="320665"/>
          </a:xfrm>
          <a:prstGeom prst="rect">
            <a:avLst/>
          </a:prstGeom>
        </p:spPr>
      </p:pic>
      <p:pic>
        <p:nvPicPr>
          <p:cNvPr id="29" name="Picture 28">
            <a:extLst>
              <a:ext uri="{FF2B5EF4-FFF2-40B4-BE49-F238E27FC236}">
                <a16:creationId xmlns:a16="http://schemas.microsoft.com/office/drawing/2014/main" id="{BA9167C0-AC1A-4EDF-8F31-CC66E0796363}"/>
              </a:ext>
            </a:extLst>
          </p:cNvPr>
          <p:cNvPicPr>
            <a:picLocks noChangeAspect="1"/>
          </p:cNvPicPr>
          <p:nvPr/>
        </p:nvPicPr>
        <p:blipFill>
          <a:blip r:embed="rId9"/>
          <a:stretch>
            <a:fillRect/>
          </a:stretch>
        </p:blipFill>
        <p:spPr>
          <a:xfrm>
            <a:off x="7077855" y="4267968"/>
            <a:ext cx="1072798" cy="534359"/>
          </a:xfrm>
          <a:prstGeom prst="rect">
            <a:avLst/>
          </a:prstGeom>
        </p:spPr>
      </p:pic>
      <p:pic>
        <p:nvPicPr>
          <p:cNvPr id="33" name="Picture 32">
            <a:extLst>
              <a:ext uri="{FF2B5EF4-FFF2-40B4-BE49-F238E27FC236}">
                <a16:creationId xmlns:a16="http://schemas.microsoft.com/office/drawing/2014/main" id="{9B2F9803-1EAB-4738-A29A-B3DA85267220}"/>
              </a:ext>
            </a:extLst>
          </p:cNvPr>
          <p:cNvPicPr>
            <a:picLocks noChangeAspect="1"/>
          </p:cNvPicPr>
          <p:nvPr/>
        </p:nvPicPr>
        <p:blipFill>
          <a:blip r:embed="rId10"/>
          <a:stretch>
            <a:fillRect/>
          </a:stretch>
        </p:blipFill>
        <p:spPr>
          <a:xfrm>
            <a:off x="7314068" y="5814720"/>
            <a:ext cx="1069257" cy="534359"/>
          </a:xfrm>
          <a:prstGeom prst="rect">
            <a:avLst/>
          </a:prstGeom>
        </p:spPr>
      </p:pic>
      <p:pic>
        <p:nvPicPr>
          <p:cNvPr id="35" name="Picture 34">
            <a:extLst>
              <a:ext uri="{FF2B5EF4-FFF2-40B4-BE49-F238E27FC236}">
                <a16:creationId xmlns:a16="http://schemas.microsoft.com/office/drawing/2014/main" id="{68856060-3E26-4F0F-BCC5-C27BB524FF87}"/>
              </a:ext>
            </a:extLst>
          </p:cNvPr>
          <p:cNvPicPr>
            <a:picLocks noChangeAspect="1"/>
          </p:cNvPicPr>
          <p:nvPr/>
        </p:nvPicPr>
        <p:blipFill>
          <a:blip r:embed="rId11"/>
          <a:stretch>
            <a:fillRect/>
          </a:stretch>
        </p:blipFill>
        <p:spPr>
          <a:xfrm>
            <a:off x="8789933" y="3678554"/>
            <a:ext cx="1779952" cy="127880"/>
          </a:xfrm>
          <a:prstGeom prst="rect">
            <a:avLst/>
          </a:prstGeom>
        </p:spPr>
      </p:pic>
      <p:pic>
        <p:nvPicPr>
          <p:cNvPr id="37" name="Picture 36">
            <a:extLst>
              <a:ext uri="{FF2B5EF4-FFF2-40B4-BE49-F238E27FC236}">
                <a16:creationId xmlns:a16="http://schemas.microsoft.com/office/drawing/2014/main" id="{6DC6921E-32BB-45A7-B62C-6FF3916EA523}"/>
              </a:ext>
            </a:extLst>
          </p:cNvPr>
          <p:cNvPicPr>
            <a:picLocks noChangeAspect="1"/>
          </p:cNvPicPr>
          <p:nvPr/>
        </p:nvPicPr>
        <p:blipFill>
          <a:blip r:embed="rId12"/>
          <a:stretch>
            <a:fillRect/>
          </a:stretch>
        </p:blipFill>
        <p:spPr>
          <a:xfrm>
            <a:off x="8644518" y="5110369"/>
            <a:ext cx="1731609" cy="623379"/>
          </a:xfrm>
          <a:prstGeom prst="rect">
            <a:avLst/>
          </a:prstGeom>
        </p:spPr>
      </p:pic>
      <p:pic>
        <p:nvPicPr>
          <p:cNvPr id="39" name="Picture 38">
            <a:extLst>
              <a:ext uri="{FF2B5EF4-FFF2-40B4-BE49-F238E27FC236}">
                <a16:creationId xmlns:a16="http://schemas.microsoft.com/office/drawing/2014/main" id="{84BCD550-32E7-49A7-9ABA-95A86F609C1B}"/>
              </a:ext>
            </a:extLst>
          </p:cNvPr>
          <p:cNvPicPr>
            <a:picLocks noChangeAspect="1"/>
          </p:cNvPicPr>
          <p:nvPr/>
        </p:nvPicPr>
        <p:blipFill>
          <a:blip r:embed="rId13"/>
          <a:stretch>
            <a:fillRect/>
          </a:stretch>
        </p:blipFill>
        <p:spPr>
          <a:xfrm>
            <a:off x="7290001" y="4991483"/>
            <a:ext cx="1101433" cy="552782"/>
          </a:xfrm>
          <a:prstGeom prst="rect">
            <a:avLst/>
          </a:prstGeom>
        </p:spPr>
      </p:pic>
      <p:pic>
        <p:nvPicPr>
          <p:cNvPr id="42" name="Picture 41">
            <a:extLst>
              <a:ext uri="{FF2B5EF4-FFF2-40B4-BE49-F238E27FC236}">
                <a16:creationId xmlns:a16="http://schemas.microsoft.com/office/drawing/2014/main" id="{16F42965-1B0E-4318-9171-A83B1E27A329}"/>
              </a:ext>
            </a:extLst>
          </p:cNvPr>
          <p:cNvPicPr>
            <a:picLocks noChangeAspect="1"/>
          </p:cNvPicPr>
          <p:nvPr/>
        </p:nvPicPr>
        <p:blipFill>
          <a:blip r:embed="rId14"/>
          <a:stretch>
            <a:fillRect/>
          </a:stretch>
        </p:blipFill>
        <p:spPr>
          <a:xfrm>
            <a:off x="8844782" y="5873602"/>
            <a:ext cx="1376569" cy="623379"/>
          </a:xfrm>
          <a:prstGeom prst="rect">
            <a:avLst/>
          </a:prstGeom>
        </p:spPr>
      </p:pic>
      <p:pic>
        <p:nvPicPr>
          <p:cNvPr id="44" name="Picture 43">
            <a:extLst>
              <a:ext uri="{FF2B5EF4-FFF2-40B4-BE49-F238E27FC236}">
                <a16:creationId xmlns:a16="http://schemas.microsoft.com/office/drawing/2014/main" id="{585E2776-ABDF-464C-BB82-4D85DBB4B518}"/>
              </a:ext>
            </a:extLst>
          </p:cNvPr>
          <p:cNvPicPr>
            <a:picLocks noChangeAspect="1"/>
          </p:cNvPicPr>
          <p:nvPr/>
        </p:nvPicPr>
        <p:blipFill>
          <a:blip r:embed="rId15"/>
          <a:stretch>
            <a:fillRect/>
          </a:stretch>
        </p:blipFill>
        <p:spPr>
          <a:xfrm>
            <a:off x="10724004" y="4793265"/>
            <a:ext cx="827842" cy="827842"/>
          </a:xfrm>
          <a:prstGeom prst="rect">
            <a:avLst/>
          </a:prstGeom>
        </p:spPr>
      </p:pic>
      <p:pic>
        <p:nvPicPr>
          <p:cNvPr id="46" name="Picture 45">
            <a:extLst>
              <a:ext uri="{FF2B5EF4-FFF2-40B4-BE49-F238E27FC236}">
                <a16:creationId xmlns:a16="http://schemas.microsoft.com/office/drawing/2014/main" id="{0CA11A3A-6533-4A92-AF66-E600D5572193}"/>
              </a:ext>
            </a:extLst>
          </p:cNvPr>
          <p:cNvPicPr>
            <a:picLocks noChangeAspect="1"/>
          </p:cNvPicPr>
          <p:nvPr/>
        </p:nvPicPr>
        <p:blipFill>
          <a:blip r:embed="rId16"/>
          <a:stretch>
            <a:fillRect/>
          </a:stretch>
        </p:blipFill>
        <p:spPr>
          <a:xfrm>
            <a:off x="10598186" y="4316399"/>
            <a:ext cx="1016980" cy="255514"/>
          </a:xfrm>
          <a:prstGeom prst="rect">
            <a:avLst/>
          </a:prstGeom>
        </p:spPr>
      </p:pic>
      <p:pic>
        <p:nvPicPr>
          <p:cNvPr id="47" name="Picture 46">
            <a:extLst>
              <a:ext uri="{FF2B5EF4-FFF2-40B4-BE49-F238E27FC236}">
                <a16:creationId xmlns:a16="http://schemas.microsoft.com/office/drawing/2014/main" id="{466BA245-B322-4E6B-AB33-AA92C8E48D99}"/>
              </a:ext>
            </a:extLst>
          </p:cNvPr>
          <p:cNvPicPr>
            <a:picLocks noChangeAspect="1"/>
          </p:cNvPicPr>
          <p:nvPr/>
        </p:nvPicPr>
        <p:blipFill>
          <a:blip r:embed="rId17"/>
          <a:stretch>
            <a:fillRect/>
          </a:stretch>
        </p:blipFill>
        <p:spPr>
          <a:xfrm>
            <a:off x="10832539" y="3411209"/>
            <a:ext cx="691340" cy="742314"/>
          </a:xfrm>
          <a:prstGeom prst="rect">
            <a:avLst/>
          </a:prstGeom>
        </p:spPr>
      </p:pic>
      <p:pic>
        <p:nvPicPr>
          <p:cNvPr id="8" name="Picture 7">
            <a:extLst>
              <a:ext uri="{FF2B5EF4-FFF2-40B4-BE49-F238E27FC236}">
                <a16:creationId xmlns:a16="http://schemas.microsoft.com/office/drawing/2014/main" id="{1D87822F-610E-4E36-B509-87B044557F1A}"/>
              </a:ext>
            </a:extLst>
          </p:cNvPr>
          <p:cNvPicPr>
            <a:picLocks noChangeAspect="1"/>
          </p:cNvPicPr>
          <p:nvPr/>
        </p:nvPicPr>
        <p:blipFill>
          <a:blip r:embed="rId18"/>
          <a:stretch>
            <a:fillRect/>
          </a:stretch>
        </p:blipFill>
        <p:spPr>
          <a:xfrm>
            <a:off x="10389708" y="5801785"/>
            <a:ext cx="758347" cy="604150"/>
          </a:xfrm>
          <a:prstGeom prst="rect">
            <a:avLst/>
          </a:prstGeom>
        </p:spPr>
      </p:pic>
      <p:pic>
        <p:nvPicPr>
          <p:cNvPr id="9" name="Picture 8" descr="Text&#10;&#10;Description automatically generated">
            <a:extLst>
              <a:ext uri="{FF2B5EF4-FFF2-40B4-BE49-F238E27FC236}">
                <a16:creationId xmlns:a16="http://schemas.microsoft.com/office/drawing/2014/main" id="{68222533-7151-7840-85DE-BEC0C12F87E6}"/>
              </a:ext>
            </a:extLst>
          </p:cNvPr>
          <p:cNvPicPr>
            <a:picLocks noChangeAspect="1"/>
          </p:cNvPicPr>
          <p:nvPr/>
        </p:nvPicPr>
        <p:blipFill>
          <a:blip r:embed="rId19"/>
          <a:stretch>
            <a:fillRect/>
          </a:stretch>
        </p:blipFill>
        <p:spPr>
          <a:xfrm>
            <a:off x="8522256" y="4269061"/>
            <a:ext cx="1781593" cy="397799"/>
          </a:xfrm>
          <a:prstGeom prst="rect">
            <a:avLst/>
          </a:prstGeom>
        </p:spPr>
      </p:pic>
    </p:spTree>
    <p:extLst>
      <p:ext uri="{BB962C8B-B14F-4D97-AF65-F5344CB8AC3E}">
        <p14:creationId xmlns:p14="http://schemas.microsoft.com/office/powerpoint/2010/main" val="546188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5BCE0-C492-45D1-B14B-D698228DC08F}"/>
              </a:ext>
            </a:extLst>
          </p:cNvPr>
          <p:cNvSpPr>
            <a:spLocks noGrp="1"/>
          </p:cNvSpPr>
          <p:nvPr>
            <p:ph type="ctrTitle"/>
          </p:nvPr>
        </p:nvSpPr>
        <p:spPr/>
        <p:txBody>
          <a:bodyPr>
            <a:normAutofit/>
          </a:bodyPr>
          <a:lstStyle/>
          <a:p>
            <a:r>
              <a:rPr lang="en-US" dirty="0">
                <a:solidFill>
                  <a:schemeClr val="tx1"/>
                </a:solidFill>
              </a:rPr>
              <a:t>THANK YOU!</a:t>
            </a:r>
          </a:p>
        </p:txBody>
      </p:sp>
      <p:sp>
        <p:nvSpPr>
          <p:cNvPr id="3" name="Subtitle 2">
            <a:extLst>
              <a:ext uri="{FF2B5EF4-FFF2-40B4-BE49-F238E27FC236}">
                <a16:creationId xmlns:a16="http://schemas.microsoft.com/office/drawing/2014/main" id="{29B0ECBC-01F6-45D4-9F4C-FD7E8B5B96A4}"/>
              </a:ext>
            </a:extLst>
          </p:cNvPr>
          <p:cNvSpPr>
            <a:spLocks noGrp="1"/>
          </p:cNvSpPr>
          <p:nvPr>
            <p:ph type="subTitle" idx="1"/>
          </p:nvPr>
        </p:nvSpPr>
        <p:spPr/>
        <p:txBody>
          <a:bodyPr/>
          <a:lstStyle/>
          <a:p>
            <a:r>
              <a:rPr lang="en-US" dirty="0"/>
              <a:t>PA SHRM State Council</a:t>
            </a:r>
          </a:p>
        </p:txBody>
      </p:sp>
      <p:sp>
        <p:nvSpPr>
          <p:cNvPr id="6" name="Text Placeholder 5">
            <a:extLst>
              <a:ext uri="{FF2B5EF4-FFF2-40B4-BE49-F238E27FC236}">
                <a16:creationId xmlns:a16="http://schemas.microsoft.com/office/drawing/2014/main" id="{97A5BD8C-215E-470E-9A15-CEABC3C16B40}"/>
              </a:ext>
            </a:extLst>
          </p:cNvPr>
          <p:cNvSpPr>
            <a:spLocks noGrp="1"/>
          </p:cNvSpPr>
          <p:nvPr>
            <p:ph type="body" sz="quarter" idx="14"/>
          </p:nvPr>
        </p:nvSpPr>
        <p:spPr>
          <a:xfrm>
            <a:off x="9342783" y="1006893"/>
            <a:ext cx="1533765" cy="601840"/>
          </a:xfrm>
        </p:spPr>
        <p:txBody>
          <a:bodyPr>
            <a:normAutofit/>
          </a:bodyPr>
          <a:lstStyle/>
          <a:p>
            <a:r>
              <a:rPr lang="en-US" dirty="0">
                <a:solidFill>
                  <a:schemeClr val="tx1"/>
                </a:solidFill>
              </a:rPr>
              <a:t>2025</a:t>
            </a:r>
          </a:p>
        </p:txBody>
      </p:sp>
      <p:pic>
        <p:nvPicPr>
          <p:cNvPr id="7" name="Picture 2"/>
          <p:cNvPicPr>
            <a:picLocks noChangeAspect="1" noChangeArrowheads="1"/>
          </p:cNvPicPr>
          <p:nvPr/>
        </p:nvPicPr>
        <p:blipFill>
          <a:blip r:embed="rId2"/>
          <a:srcRect/>
          <a:stretch/>
        </p:blipFill>
        <p:spPr bwMode="auto">
          <a:xfrm>
            <a:off x="9342783" y="5359678"/>
            <a:ext cx="2688317" cy="1356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015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75E2-C7E9-4CDE-A3E7-DB7E770B97E4}"/>
              </a:ext>
            </a:extLst>
          </p:cNvPr>
          <p:cNvSpPr>
            <a:spLocks noGrp="1"/>
          </p:cNvSpPr>
          <p:nvPr>
            <p:ph type="title"/>
          </p:nvPr>
        </p:nvSpPr>
        <p:spPr>
          <a:xfrm>
            <a:off x="1388622" y="642100"/>
            <a:ext cx="4143555" cy="1536580"/>
          </a:xfrm>
        </p:spPr>
        <p:txBody>
          <a:bodyPr>
            <a:normAutofit/>
          </a:bodyPr>
          <a:lstStyle/>
          <a:p>
            <a:r>
              <a:rPr lang="en-US" b="1" dirty="0">
                <a:solidFill>
                  <a:schemeClr val="accent1"/>
                </a:solidFill>
              </a:rPr>
              <a:t>Welcome to PA SHRM</a:t>
            </a:r>
          </a:p>
        </p:txBody>
      </p:sp>
      <p:sp>
        <p:nvSpPr>
          <p:cNvPr id="3" name="Content Placeholder 2">
            <a:extLst>
              <a:ext uri="{FF2B5EF4-FFF2-40B4-BE49-F238E27FC236}">
                <a16:creationId xmlns:a16="http://schemas.microsoft.com/office/drawing/2014/main" id="{D5F2D16A-183F-4A38-8872-766FA01EA75F}"/>
              </a:ext>
            </a:extLst>
          </p:cNvPr>
          <p:cNvSpPr>
            <a:spLocks noGrp="1"/>
          </p:cNvSpPr>
          <p:nvPr>
            <p:ph idx="1"/>
          </p:nvPr>
        </p:nvSpPr>
        <p:spPr>
          <a:xfrm>
            <a:off x="6520928" y="790175"/>
            <a:ext cx="5173427" cy="4828488"/>
          </a:xfrm>
        </p:spPr>
        <p:txBody>
          <a:bodyPr>
            <a:normAutofit lnSpcReduction="10000"/>
          </a:bodyPr>
          <a:lstStyle/>
          <a:p>
            <a:r>
              <a:rPr lang="en-US" sz="1800" dirty="0">
                <a:solidFill>
                  <a:schemeClr val="tx1"/>
                </a:solidFill>
              </a:rPr>
              <a:t>The PA State Council for SHRM is a statewide organization that supports the furthering of the Human Resource profession.  The 25 local chapters within Pennsylvania all report to the State Council.  The State Council in turn reports to SHRM National.</a:t>
            </a:r>
          </a:p>
          <a:p>
            <a:r>
              <a:rPr lang="en-US" sz="1800" dirty="0">
                <a:solidFill>
                  <a:schemeClr val="tx1"/>
                </a:solidFill>
              </a:rPr>
              <a:t>Pennsylvania SHRM hosts three signature conferences and events throughout the year: the Legal and Legislative Conference, the Volunteer Leadership Conference, and the Annual State Conference.</a:t>
            </a:r>
          </a:p>
          <a:p>
            <a:r>
              <a:rPr lang="en-US" sz="1800" dirty="0">
                <a:solidFill>
                  <a:schemeClr val="tx1"/>
                </a:solidFill>
              </a:rPr>
              <a:t>Our events attract hundreds of professionals from across the state of Pennsylvania and Beyond! Our events are a great opportunity to meet with potential customers, build your organizations brand and network with peers.</a:t>
            </a:r>
          </a:p>
          <a:p>
            <a:endParaRPr lang="en-US" sz="1800" dirty="0">
              <a:solidFill>
                <a:schemeClr val="tx1"/>
              </a:solidFill>
            </a:endParaRPr>
          </a:p>
          <a:p>
            <a:r>
              <a:rPr lang="en-US" sz="1800" dirty="0">
                <a:solidFill>
                  <a:schemeClr val="tx1"/>
                </a:solidFill>
              </a:rPr>
              <a:t>We look forward to seeing you at our next event! </a:t>
            </a:r>
          </a:p>
          <a:p>
            <a:endParaRPr lang="en-US" dirty="0">
              <a:solidFill>
                <a:schemeClr val="tx1"/>
              </a:solidFill>
            </a:endParaRPr>
          </a:p>
        </p:txBody>
      </p:sp>
      <p:sp>
        <p:nvSpPr>
          <p:cNvPr id="4" name="Footer Placeholder 3">
            <a:extLst>
              <a:ext uri="{FF2B5EF4-FFF2-40B4-BE49-F238E27FC236}">
                <a16:creationId xmlns:a16="http://schemas.microsoft.com/office/drawing/2014/main" id="{16417046-E8D4-4851-862C-0BF84D8D122B}"/>
              </a:ext>
            </a:extLst>
          </p:cNvPr>
          <p:cNvSpPr>
            <a:spLocks noGrp="1"/>
          </p:cNvSpPr>
          <p:nvPr>
            <p:ph type="ftr" sz="quarter" idx="11"/>
          </p:nvPr>
        </p:nvSpPr>
        <p:spPr>
          <a:xfrm>
            <a:off x="-1072081" y="6378371"/>
            <a:ext cx="4114800" cy="365125"/>
          </a:xfrm>
        </p:spPr>
        <p:txBody>
          <a:bodyPr/>
          <a:lstStyle/>
          <a:p>
            <a:r>
              <a:rPr lang="en-US" dirty="0"/>
              <a:t>www.pashrm.org </a:t>
            </a:r>
          </a:p>
        </p:txBody>
      </p:sp>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p:txBody>
          <a:bodyPr/>
          <a:lstStyle/>
          <a:p>
            <a:fld id="{95CBEC59-7FF9-4688-98DF-89832A0C9025}" type="slidenum">
              <a:rPr lang="en-US" smtClean="0"/>
              <a:t>2</a:t>
            </a:fld>
            <a:endParaRPr lang="en-US" dirty="0"/>
          </a:p>
        </p:txBody>
      </p:sp>
      <p:sp>
        <p:nvSpPr>
          <p:cNvPr id="6" name="Subtitle 5">
            <a:extLst>
              <a:ext uri="{FF2B5EF4-FFF2-40B4-BE49-F238E27FC236}">
                <a16:creationId xmlns:a16="http://schemas.microsoft.com/office/drawing/2014/main" id="{09278663-6DFB-48C5-B58E-9F7560421BA7}"/>
              </a:ext>
            </a:extLst>
          </p:cNvPr>
          <p:cNvSpPr>
            <a:spLocks noGrp="1"/>
          </p:cNvSpPr>
          <p:nvPr>
            <p:ph type="subTitle" idx="13"/>
          </p:nvPr>
        </p:nvSpPr>
        <p:spPr>
          <a:xfrm>
            <a:off x="1527518" y="2511824"/>
            <a:ext cx="4143555" cy="692595"/>
          </a:xfrm>
        </p:spPr>
        <p:txBody>
          <a:bodyPr>
            <a:normAutofit fontScale="25000" lnSpcReduction="20000"/>
          </a:bodyPr>
          <a:lstStyle/>
          <a:p>
            <a:r>
              <a:rPr lang="en-US" sz="8000" b="0" dirty="0"/>
              <a:t>2026 Overview</a:t>
            </a:r>
          </a:p>
          <a:p>
            <a:r>
              <a:rPr lang="en-US" sz="8000" b="0" dirty="0"/>
              <a:t>Our Mission-</a:t>
            </a:r>
          </a:p>
          <a:p>
            <a:endParaRPr lang="en-US" sz="8000" b="0" dirty="0"/>
          </a:p>
          <a:p>
            <a:r>
              <a:rPr lang="en-US" sz="8000" b="0" dirty="0"/>
              <a:t>The Pennsylvania State Council (PA State Council) connects SHRM with local chapters to build awareness, provide professional development, and support SHRM initiatives. By working together, we strive to create a strong, engaged HR community and drive positive outcomes for the HR profession in Pennsylvania."</a:t>
            </a:r>
          </a:p>
          <a:p>
            <a:endParaRPr lang="en-US" dirty="0"/>
          </a:p>
        </p:txBody>
      </p:sp>
      <p:sp>
        <p:nvSpPr>
          <p:cNvPr id="7" name="Text Placeholder 6">
            <a:extLst>
              <a:ext uri="{FF2B5EF4-FFF2-40B4-BE49-F238E27FC236}">
                <a16:creationId xmlns:a16="http://schemas.microsoft.com/office/drawing/2014/main" id="{C4252A41-D1CF-4A54-AC0D-995C22071BB3}"/>
              </a:ext>
            </a:extLst>
          </p:cNvPr>
          <p:cNvSpPr>
            <a:spLocks noGrp="1"/>
          </p:cNvSpPr>
          <p:nvPr>
            <p:ph type="body" sz="quarter" idx="14"/>
          </p:nvPr>
        </p:nvSpPr>
        <p:spPr>
          <a:xfrm>
            <a:off x="11107256" y="420914"/>
            <a:ext cx="982812" cy="442372"/>
          </a:xfrm>
        </p:spPr>
        <p:txBody>
          <a:bodyPr>
            <a:noAutofit/>
          </a:bodyPr>
          <a:lstStyle/>
          <a:p>
            <a:r>
              <a:rPr lang="en-US" sz="2500" i="0" dirty="0"/>
              <a:t>2026</a:t>
            </a:r>
          </a:p>
        </p:txBody>
      </p:sp>
      <p:pic>
        <p:nvPicPr>
          <p:cNvPr id="12" name="Picture 2"/>
          <p:cNvPicPr>
            <a:picLocks noChangeAspect="1" noChangeArrowheads="1"/>
          </p:cNvPicPr>
          <p:nvPr/>
        </p:nvPicPr>
        <p:blipFill>
          <a:blip r:embed="rId2"/>
          <a:srcRect/>
          <a:stretch/>
        </p:blipFill>
        <p:spPr bwMode="auto">
          <a:xfrm>
            <a:off x="6520928" y="5821398"/>
            <a:ext cx="1824038" cy="920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2925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071DD-D1ED-4494-BAB0-E44D84460558}"/>
              </a:ext>
            </a:extLst>
          </p:cNvPr>
          <p:cNvSpPr>
            <a:spLocks noGrp="1"/>
          </p:cNvSpPr>
          <p:nvPr>
            <p:ph type="title"/>
          </p:nvPr>
        </p:nvSpPr>
        <p:spPr>
          <a:xfrm>
            <a:off x="838200" y="8922"/>
            <a:ext cx="10515600" cy="1325563"/>
          </a:xfrm>
        </p:spPr>
        <p:txBody>
          <a:bodyPr/>
          <a:lstStyle/>
          <a:p>
            <a:r>
              <a:rPr lang="en-US" dirty="0"/>
              <a:t>The PA State Council</a:t>
            </a:r>
          </a:p>
        </p:txBody>
      </p:sp>
      <p:sp>
        <p:nvSpPr>
          <p:cNvPr id="3" name="Text Placeholder 2">
            <a:extLst>
              <a:ext uri="{FF2B5EF4-FFF2-40B4-BE49-F238E27FC236}">
                <a16:creationId xmlns:a16="http://schemas.microsoft.com/office/drawing/2014/main" id="{FFD046CD-889C-4A2E-8DC3-BED5C7901EA2}"/>
              </a:ext>
            </a:extLst>
          </p:cNvPr>
          <p:cNvSpPr>
            <a:spLocks noGrp="1"/>
          </p:cNvSpPr>
          <p:nvPr>
            <p:ph type="body" idx="1"/>
          </p:nvPr>
        </p:nvSpPr>
        <p:spPr>
          <a:xfrm>
            <a:off x="938213" y="1153284"/>
            <a:ext cx="5157787" cy="823912"/>
          </a:xfrm>
        </p:spPr>
        <p:txBody>
          <a:bodyPr/>
          <a:lstStyle/>
          <a:p>
            <a:r>
              <a:rPr lang="en-US" dirty="0"/>
              <a:t>About us</a:t>
            </a:r>
          </a:p>
        </p:txBody>
      </p:sp>
      <p:sp>
        <p:nvSpPr>
          <p:cNvPr id="4" name="Content Placeholder 3">
            <a:extLst>
              <a:ext uri="{FF2B5EF4-FFF2-40B4-BE49-F238E27FC236}">
                <a16:creationId xmlns:a16="http://schemas.microsoft.com/office/drawing/2014/main" id="{7D8E0C3E-549F-4B12-BC1D-70D49FDEE3EB}"/>
              </a:ext>
            </a:extLst>
          </p:cNvPr>
          <p:cNvSpPr>
            <a:spLocks noGrp="1"/>
          </p:cNvSpPr>
          <p:nvPr>
            <p:ph sz="half" idx="2"/>
          </p:nvPr>
        </p:nvSpPr>
        <p:spPr>
          <a:xfrm>
            <a:off x="1011220" y="2065080"/>
            <a:ext cx="10342580" cy="4289032"/>
          </a:xfrm>
        </p:spPr>
        <p:txBody>
          <a:bodyPr>
            <a:normAutofit/>
          </a:bodyPr>
          <a:lstStyle/>
          <a:p>
            <a:pPr marL="0" indent="0">
              <a:buNone/>
            </a:pPr>
            <a:r>
              <a:rPr lang="en-US" sz="1800" dirty="0">
                <a:solidFill>
                  <a:schemeClr val="tx1"/>
                </a:solidFill>
              </a:rPr>
              <a:t>The Pennsylvania State Council of SHRM supports HR professionals across the Commonwealth of Pennsylvania by providing access to local, statewide, and national events, resources, initiatives, and legislative updates. As a 100% volunteer-led state council, we take a strategic approach to advancing the HR profession and strengthening the HR community. Through partnerships with corporate sponsors, PA SHRM helps connect solution providers with engaged HR leaders and practitioners while supporting both day-to-day practice and chapter leadership across the state</a:t>
            </a:r>
          </a:p>
          <a:p>
            <a:pPr marL="0" indent="0">
              <a:buNone/>
            </a:pPr>
            <a:r>
              <a:rPr lang="en-US" sz="1800" dirty="0">
                <a:solidFill>
                  <a:schemeClr val="tx1"/>
                </a:solidFill>
              </a:rPr>
              <a:t>Sponsoring PA SHRM connects your organization with a highly engaged network of HR leaders and decision-makers across Pennsylvania. Sponsors gain meaningful visibility, relationship-building opportunities, and alignment with a trusted, volunteer-led organization dedicated to advancing the HR profession and supporting the professionals who shape today’s workplaces. </a:t>
            </a:r>
          </a:p>
          <a:p>
            <a:pPr marL="0" indent="0" algn="ctr">
              <a:buNone/>
            </a:pPr>
            <a:endParaRPr lang="en-US" dirty="0">
              <a:solidFill>
                <a:schemeClr val="tx1"/>
              </a:solidFill>
            </a:endParaRPr>
          </a:p>
          <a:p>
            <a:pPr marL="0" indent="0" algn="ctr">
              <a:buNone/>
            </a:pPr>
            <a:endParaRPr lang="en-US" dirty="0">
              <a:solidFill>
                <a:schemeClr val="tx1"/>
              </a:solidFill>
            </a:endParaRPr>
          </a:p>
          <a:p>
            <a:pPr marL="0" indent="0" algn="ctr">
              <a:buNone/>
            </a:pPr>
            <a:r>
              <a:rPr lang="en-US" sz="1800" dirty="0">
                <a:solidFill>
                  <a:schemeClr val="tx1"/>
                </a:solidFill>
              </a:rPr>
              <a:t>Dina Perreault, SHRM-SCP, SPHR, State Council Director</a:t>
            </a:r>
          </a:p>
        </p:txBody>
      </p:sp>
      <p:sp>
        <p:nvSpPr>
          <p:cNvPr id="9" name="Text Placeholder 8">
            <a:extLst>
              <a:ext uri="{FF2B5EF4-FFF2-40B4-BE49-F238E27FC236}">
                <a16:creationId xmlns:a16="http://schemas.microsoft.com/office/drawing/2014/main" id="{8527968E-142A-49A3-8ED6-285EDE03F378}"/>
              </a:ext>
            </a:extLst>
          </p:cNvPr>
          <p:cNvSpPr>
            <a:spLocks noGrp="1"/>
          </p:cNvSpPr>
          <p:nvPr>
            <p:ph type="body" sz="quarter" idx="3"/>
          </p:nvPr>
        </p:nvSpPr>
        <p:spPr>
          <a:xfrm>
            <a:off x="11256696" y="-45588"/>
            <a:ext cx="5183188" cy="823912"/>
          </a:xfrm>
        </p:spPr>
        <p:txBody>
          <a:bodyPr/>
          <a:lstStyle/>
          <a:p>
            <a:r>
              <a:rPr lang="en-US" dirty="0"/>
              <a:t>2026</a:t>
            </a:r>
          </a:p>
        </p:txBody>
      </p:sp>
      <p:sp>
        <p:nvSpPr>
          <p:cNvPr id="7" name="Footer Placeholder 6">
            <a:extLst>
              <a:ext uri="{FF2B5EF4-FFF2-40B4-BE49-F238E27FC236}">
                <a16:creationId xmlns:a16="http://schemas.microsoft.com/office/drawing/2014/main" id="{01088409-0EAA-441A-9E25-8CC3324ED156}"/>
              </a:ext>
            </a:extLst>
          </p:cNvPr>
          <p:cNvSpPr>
            <a:spLocks noGrp="1"/>
          </p:cNvSpPr>
          <p:nvPr>
            <p:ph type="ftr" sz="quarter" idx="11"/>
          </p:nvPr>
        </p:nvSpPr>
        <p:spPr>
          <a:xfrm>
            <a:off x="-1119187" y="6418457"/>
            <a:ext cx="4114800" cy="365125"/>
          </a:xfrm>
        </p:spPr>
        <p:txBody>
          <a:bodyPr/>
          <a:lstStyle/>
          <a:p>
            <a:r>
              <a:rPr lang="en-US" dirty="0">
                <a:solidFill>
                  <a:schemeClr val="tx1"/>
                </a:solidFill>
                <a:hlinkClick r:id="rId2">
                  <a:extLst>
                    <a:ext uri="{A12FA001-AC4F-418D-AE19-62706E023703}">
                      <ahyp:hlinkClr xmlns:ahyp="http://schemas.microsoft.com/office/drawing/2018/hyperlinkcolor" val="tx"/>
                    </a:ext>
                  </a:extLst>
                </a:hlinkClick>
              </a:rPr>
              <a:t>www.pashrm.org</a:t>
            </a:r>
            <a:r>
              <a:rPr lang="en-US" dirty="0">
                <a:solidFill>
                  <a:schemeClr val="tx1"/>
                </a:solidFill>
              </a:rPr>
              <a:t> </a:t>
            </a:r>
          </a:p>
        </p:txBody>
      </p:sp>
      <p:sp>
        <p:nvSpPr>
          <p:cNvPr id="8" name="Slide Number Placeholder 7">
            <a:extLst>
              <a:ext uri="{FF2B5EF4-FFF2-40B4-BE49-F238E27FC236}">
                <a16:creationId xmlns:a16="http://schemas.microsoft.com/office/drawing/2014/main" id="{B3B47294-B529-4908-976B-4F8ECE7A45B3}"/>
              </a:ext>
            </a:extLst>
          </p:cNvPr>
          <p:cNvSpPr>
            <a:spLocks noGrp="1"/>
          </p:cNvSpPr>
          <p:nvPr>
            <p:ph type="sldNum" sz="quarter" idx="12"/>
          </p:nvPr>
        </p:nvSpPr>
        <p:spPr/>
        <p:txBody>
          <a:bodyPr/>
          <a:lstStyle/>
          <a:p>
            <a:fld id="{95CBEC59-7FF9-4688-98DF-89832A0C9025}" type="slidenum">
              <a:rPr lang="en-US" smtClean="0"/>
              <a:pPr/>
              <a:t>3</a:t>
            </a:fld>
            <a:endParaRPr lang="en-US" dirty="0"/>
          </a:p>
        </p:txBody>
      </p:sp>
      <p:pic>
        <p:nvPicPr>
          <p:cNvPr id="11" name="Picture 2"/>
          <p:cNvPicPr>
            <a:picLocks noChangeAspect="1" noChangeArrowheads="1"/>
          </p:cNvPicPr>
          <p:nvPr/>
        </p:nvPicPr>
        <p:blipFill>
          <a:blip r:embed="rId3"/>
          <a:srcRect/>
          <a:stretch/>
        </p:blipFill>
        <p:spPr bwMode="auto">
          <a:xfrm>
            <a:off x="8610600" y="136525"/>
            <a:ext cx="2370056" cy="1195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AA5DB237-AA42-5502-1C57-5EC1CBE4CE92}"/>
              </a:ext>
            </a:extLst>
          </p:cNvPr>
          <p:cNvPicPr>
            <a:picLocks noChangeAspect="1"/>
          </p:cNvPicPr>
          <p:nvPr/>
        </p:nvPicPr>
        <p:blipFill>
          <a:blip r:embed="rId4"/>
          <a:stretch>
            <a:fillRect/>
          </a:stretch>
        </p:blipFill>
        <p:spPr>
          <a:xfrm>
            <a:off x="8215410" y="3403027"/>
            <a:ext cx="9525" cy="9525"/>
          </a:xfrm>
          <a:prstGeom prst="rect">
            <a:avLst/>
          </a:prstGeom>
        </p:spPr>
      </p:pic>
      <p:pic>
        <p:nvPicPr>
          <p:cNvPr id="12" name="Picture 11">
            <a:extLst>
              <a:ext uri="{FF2B5EF4-FFF2-40B4-BE49-F238E27FC236}">
                <a16:creationId xmlns:a16="http://schemas.microsoft.com/office/drawing/2014/main" id="{373404D3-28E3-ACAE-6754-60B6C5188BFA}"/>
              </a:ext>
            </a:extLst>
          </p:cNvPr>
          <p:cNvPicPr>
            <a:picLocks noChangeAspect="1"/>
          </p:cNvPicPr>
          <p:nvPr/>
        </p:nvPicPr>
        <p:blipFill>
          <a:blip r:embed="rId5"/>
          <a:stretch>
            <a:fillRect/>
          </a:stretch>
        </p:blipFill>
        <p:spPr>
          <a:xfrm>
            <a:off x="2068384" y="5048217"/>
            <a:ext cx="1448722" cy="1455058"/>
          </a:xfrm>
          <a:prstGeom prst="rect">
            <a:avLst/>
          </a:prstGeom>
        </p:spPr>
      </p:pic>
    </p:spTree>
    <p:extLst>
      <p:ext uri="{BB962C8B-B14F-4D97-AF65-F5344CB8AC3E}">
        <p14:creationId xmlns:p14="http://schemas.microsoft.com/office/powerpoint/2010/main" val="2637958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D2EC5-0A20-4D63-B00B-DEB39889DB69}"/>
              </a:ext>
            </a:extLst>
          </p:cNvPr>
          <p:cNvSpPr>
            <a:spLocks noGrp="1"/>
          </p:cNvSpPr>
          <p:nvPr>
            <p:ph type="title"/>
          </p:nvPr>
        </p:nvSpPr>
        <p:spPr>
          <a:xfrm>
            <a:off x="928799" y="-406296"/>
            <a:ext cx="3932237" cy="2390931"/>
          </a:xfrm>
        </p:spPr>
        <p:txBody>
          <a:bodyPr/>
          <a:lstStyle/>
          <a:p>
            <a:r>
              <a:rPr lang="en-US" b="1" dirty="0"/>
              <a:t>PA State Council for SHRM 2026 Conferences</a:t>
            </a:r>
          </a:p>
        </p:txBody>
      </p:sp>
      <p:sp>
        <p:nvSpPr>
          <p:cNvPr id="4" name="Text Placeholder 3">
            <a:extLst>
              <a:ext uri="{FF2B5EF4-FFF2-40B4-BE49-F238E27FC236}">
                <a16:creationId xmlns:a16="http://schemas.microsoft.com/office/drawing/2014/main" id="{BA4F3DDE-5D3C-40C1-A976-7406EB83A85A}"/>
              </a:ext>
            </a:extLst>
          </p:cNvPr>
          <p:cNvSpPr>
            <a:spLocks noGrp="1"/>
          </p:cNvSpPr>
          <p:nvPr>
            <p:ph type="body" sz="half" idx="2"/>
          </p:nvPr>
        </p:nvSpPr>
        <p:spPr>
          <a:xfrm>
            <a:off x="928799" y="3308877"/>
            <a:ext cx="4148810" cy="2789919"/>
          </a:xfrm>
        </p:spPr>
        <p:txBody>
          <a:bodyPr>
            <a:normAutofit/>
          </a:bodyPr>
          <a:lstStyle/>
          <a:p>
            <a:pPr marL="342900" indent="-342900">
              <a:buFont typeface="Arial" panose="020B0604020202020204" pitchFamily="34" charset="0"/>
              <a:buChar char="•"/>
            </a:pPr>
            <a:r>
              <a:rPr lang="en-US" sz="2000" dirty="0"/>
              <a:t>Legislative &amp; Legal Conference </a:t>
            </a:r>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Volunteer Leadership Conference </a:t>
            </a:r>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Annual State Conference </a:t>
            </a:r>
          </a:p>
          <a:p>
            <a:pPr marL="800100" lvl="1"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p:txBody>
      </p:sp>
      <p:sp>
        <p:nvSpPr>
          <p:cNvPr id="5" name="Footer Placeholder 4">
            <a:extLst>
              <a:ext uri="{FF2B5EF4-FFF2-40B4-BE49-F238E27FC236}">
                <a16:creationId xmlns:a16="http://schemas.microsoft.com/office/drawing/2014/main" id="{3ACAEA0E-0AD2-4431-A4BB-BA6FE0FB9361}"/>
              </a:ext>
            </a:extLst>
          </p:cNvPr>
          <p:cNvSpPr>
            <a:spLocks noGrp="1"/>
          </p:cNvSpPr>
          <p:nvPr>
            <p:ph type="ftr" sz="quarter" idx="11"/>
          </p:nvPr>
        </p:nvSpPr>
        <p:spPr>
          <a:xfrm>
            <a:off x="-1128601" y="6356350"/>
            <a:ext cx="4114800" cy="365125"/>
          </a:xfrm>
        </p:spPr>
        <p:txBody>
          <a:bodyPr/>
          <a:lstStyle/>
          <a:p>
            <a:r>
              <a:rPr lang="en-US" dirty="0">
                <a:solidFill>
                  <a:schemeClr val="tx1"/>
                </a:solidFill>
                <a:hlinkClick r:id="rId2">
                  <a:extLst>
                    <a:ext uri="{A12FA001-AC4F-418D-AE19-62706E023703}">
                      <ahyp:hlinkClr xmlns:ahyp="http://schemas.microsoft.com/office/drawing/2018/hyperlinkcolor" val="tx"/>
                    </a:ext>
                  </a:extLst>
                </a:hlinkClick>
              </a:rPr>
              <a:t>www.pashrm.org</a:t>
            </a:r>
            <a:r>
              <a:rPr lang="en-US" dirty="0">
                <a:solidFill>
                  <a:schemeClr val="tx1"/>
                </a:solidFill>
              </a:rPr>
              <a:t> </a:t>
            </a:r>
          </a:p>
        </p:txBody>
      </p:sp>
      <p:sp>
        <p:nvSpPr>
          <p:cNvPr id="6" name="Slide Number Placeholder 5">
            <a:extLst>
              <a:ext uri="{FF2B5EF4-FFF2-40B4-BE49-F238E27FC236}">
                <a16:creationId xmlns:a16="http://schemas.microsoft.com/office/drawing/2014/main" id="{CFFA8F80-4A21-4C24-8E8C-2EF0B85E8130}"/>
              </a:ext>
            </a:extLst>
          </p:cNvPr>
          <p:cNvSpPr>
            <a:spLocks noGrp="1"/>
          </p:cNvSpPr>
          <p:nvPr>
            <p:ph type="sldNum" sz="quarter" idx="12"/>
          </p:nvPr>
        </p:nvSpPr>
        <p:spPr/>
        <p:txBody>
          <a:bodyPr/>
          <a:lstStyle/>
          <a:p>
            <a:fld id="{95CBEC59-7FF9-4688-98DF-89832A0C9025}" type="slidenum">
              <a:rPr lang="en-US" smtClean="0"/>
              <a:t>4</a:t>
            </a:fld>
            <a:endParaRPr lang="en-US" dirty="0"/>
          </a:p>
        </p:txBody>
      </p:sp>
      <p:sp>
        <p:nvSpPr>
          <p:cNvPr id="10" name="Text Placeholder 8">
            <a:extLst>
              <a:ext uri="{FF2B5EF4-FFF2-40B4-BE49-F238E27FC236}">
                <a16:creationId xmlns:a16="http://schemas.microsoft.com/office/drawing/2014/main" id="{2C3ED4CA-E114-C494-D41E-8F4AFFCA7DFA}"/>
              </a:ext>
            </a:extLst>
          </p:cNvPr>
          <p:cNvSpPr txBox="1">
            <a:spLocks/>
          </p:cNvSpPr>
          <p:nvPr/>
        </p:nvSpPr>
        <p:spPr>
          <a:xfrm>
            <a:off x="11117663" y="388137"/>
            <a:ext cx="5183188"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2026</a:t>
            </a:r>
          </a:p>
        </p:txBody>
      </p:sp>
      <p:pic>
        <p:nvPicPr>
          <p:cNvPr id="3" name="Picture 2">
            <a:extLst>
              <a:ext uri="{FF2B5EF4-FFF2-40B4-BE49-F238E27FC236}">
                <a16:creationId xmlns:a16="http://schemas.microsoft.com/office/drawing/2014/main" id="{B773B9CA-3ADD-2B74-B47C-B245D8A13E15}"/>
              </a:ext>
            </a:extLst>
          </p:cNvPr>
          <p:cNvPicPr>
            <a:picLocks noChangeAspect="1" noChangeArrowheads="1"/>
          </p:cNvPicPr>
          <p:nvPr/>
        </p:nvPicPr>
        <p:blipFill>
          <a:blip r:embed="rId3"/>
          <a:srcRect/>
          <a:stretch/>
        </p:blipFill>
        <p:spPr bwMode="auto">
          <a:xfrm>
            <a:off x="5239976" y="5500935"/>
            <a:ext cx="2370056" cy="1195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A group of people sitting at tables&#10;&#10;AI-generated content may be incorrect.">
            <a:extLst>
              <a:ext uri="{FF2B5EF4-FFF2-40B4-BE49-F238E27FC236}">
                <a16:creationId xmlns:a16="http://schemas.microsoft.com/office/drawing/2014/main" id="{0E549DB5-9BD0-47A4-ADB8-BD22B6F0B99A}"/>
              </a:ext>
            </a:extLst>
          </p:cNvPr>
          <p:cNvPicPr>
            <a:picLocks noChangeAspect="1"/>
          </p:cNvPicPr>
          <p:nvPr/>
        </p:nvPicPr>
        <p:blipFill>
          <a:blip r:embed="rId4"/>
          <a:stretch>
            <a:fillRect/>
          </a:stretch>
        </p:blipFill>
        <p:spPr>
          <a:xfrm>
            <a:off x="5077609" y="49588"/>
            <a:ext cx="6012872" cy="3259289"/>
          </a:xfrm>
          <a:prstGeom prst="rect">
            <a:avLst/>
          </a:prstGeom>
        </p:spPr>
      </p:pic>
      <p:pic>
        <p:nvPicPr>
          <p:cNvPr id="12" name="Picture 11" descr="A group of people in a room&#10;&#10;AI-generated content may be incorrect.">
            <a:extLst>
              <a:ext uri="{FF2B5EF4-FFF2-40B4-BE49-F238E27FC236}">
                <a16:creationId xmlns:a16="http://schemas.microsoft.com/office/drawing/2014/main" id="{FCD8A5F5-E000-0179-D30E-BA5FDF2069F8}"/>
              </a:ext>
            </a:extLst>
          </p:cNvPr>
          <p:cNvPicPr>
            <a:picLocks noChangeAspect="1"/>
          </p:cNvPicPr>
          <p:nvPr/>
        </p:nvPicPr>
        <p:blipFill>
          <a:blip r:embed="rId5"/>
          <a:stretch>
            <a:fillRect/>
          </a:stretch>
        </p:blipFill>
        <p:spPr>
          <a:xfrm>
            <a:off x="7772400" y="3381549"/>
            <a:ext cx="3189810" cy="3426863"/>
          </a:xfrm>
          <a:prstGeom prst="rect">
            <a:avLst/>
          </a:prstGeom>
        </p:spPr>
      </p:pic>
    </p:spTree>
    <p:extLst>
      <p:ext uri="{BB962C8B-B14F-4D97-AF65-F5344CB8AC3E}">
        <p14:creationId xmlns:p14="http://schemas.microsoft.com/office/powerpoint/2010/main" val="3198773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CD96C-ADDF-4D9F-B790-CF6E3E55A9DB}"/>
              </a:ext>
            </a:extLst>
          </p:cNvPr>
          <p:cNvSpPr>
            <a:spLocks noGrp="1"/>
          </p:cNvSpPr>
          <p:nvPr>
            <p:ph type="title"/>
          </p:nvPr>
        </p:nvSpPr>
        <p:spPr>
          <a:xfrm>
            <a:off x="928800" y="225188"/>
            <a:ext cx="4737482" cy="697044"/>
          </a:xfrm>
        </p:spPr>
        <p:txBody>
          <a:bodyPr/>
          <a:lstStyle/>
          <a:p>
            <a:r>
              <a:rPr lang="en-US" dirty="0">
                <a:solidFill>
                  <a:schemeClr val="tx1"/>
                </a:solidFill>
              </a:rPr>
              <a:t>Sponsor Benefits</a:t>
            </a:r>
          </a:p>
        </p:txBody>
      </p:sp>
      <p:sp>
        <p:nvSpPr>
          <p:cNvPr id="29" name="Text Placeholder 28">
            <a:extLst>
              <a:ext uri="{FF2B5EF4-FFF2-40B4-BE49-F238E27FC236}">
                <a16:creationId xmlns:a16="http://schemas.microsoft.com/office/drawing/2014/main" id="{5BD9075D-1F42-4726-8EC6-EE8B416392BD}"/>
              </a:ext>
            </a:extLst>
          </p:cNvPr>
          <p:cNvSpPr>
            <a:spLocks noGrp="1"/>
          </p:cNvSpPr>
          <p:nvPr>
            <p:ph type="body" sz="half" idx="2"/>
          </p:nvPr>
        </p:nvSpPr>
        <p:spPr>
          <a:xfrm>
            <a:off x="11141559" y="456129"/>
            <a:ext cx="3256674" cy="499493"/>
          </a:xfrm>
        </p:spPr>
        <p:txBody>
          <a:bodyPr>
            <a:normAutofit/>
          </a:bodyPr>
          <a:lstStyle/>
          <a:p>
            <a:r>
              <a:rPr lang="en-US" dirty="0"/>
              <a:t>2026</a:t>
            </a:r>
          </a:p>
        </p:txBody>
      </p:sp>
      <p:sp>
        <p:nvSpPr>
          <p:cNvPr id="4" name="Footer Placeholder 3">
            <a:extLst>
              <a:ext uri="{FF2B5EF4-FFF2-40B4-BE49-F238E27FC236}">
                <a16:creationId xmlns:a16="http://schemas.microsoft.com/office/drawing/2014/main" id="{4D0104A1-25DB-4A49-B257-40CF6B30A4BF}"/>
              </a:ext>
            </a:extLst>
          </p:cNvPr>
          <p:cNvSpPr>
            <a:spLocks noGrp="1"/>
          </p:cNvSpPr>
          <p:nvPr>
            <p:ph type="ftr" sz="quarter" idx="11"/>
          </p:nvPr>
        </p:nvSpPr>
        <p:spPr>
          <a:xfrm>
            <a:off x="-1280982" y="6450249"/>
            <a:ext cx="4114800" cy="365125"/>
          </a:xfrm>
        </p:spPr>
        <p:txBody>
          <a:bodyPr/>
          <a:lstStyle/>
          <a:p>
            <a:r>
              <a:rPr lang="en-US" dirty="0">
                <a:solidFill>
                  <a:schemeClr val="tx1"/>
                </a:solidFill>
                <a:hlinkClick r:id="rId2">
                  <a:extLst>
                    <a:ext uri="{A12FA001-AC4F-418D-AE19-62706E023703}">
                      <ahyp:hlinkClr xmlns:ahyp="http://schemas.microsoft.com/office/drawing/2018/hyperlinkcolor" val="tx"/>
                    </a:ext>
                  </a:extLst>
                </a:hlinkClick>
              </a:rPr>
              <a:t>www.pashrm.org</a:t>
            </a:r>
            <a:r>
              <a:rPr lang="en-US" dirty="0">
                <a:solidFill>
                  <a:schemeClr val="tx1"/>
                </a:solidFill>
              </a:rPr>
              <a:t> </a:t>
            </a:r>
          </a:p>
        </p:txBody>
      </p:sp>
      <p:sp>
        <p:nvSpPr>
          <p:cNvPr id="5" name="Slide Number Placeholder 4">
            <a:extLst>
              <a:ext uri="{FF2B5EF4-FFF2-40B4-BE49-F238E27FC236}">
                <a16:creationId xmlns:a16="http://schemas.microsoft.com/office/drawing/2014/main" id="{3F040D52-4191-48B5-89BF-0F57F61C4487}"/>
              </a:ext>
            </a:extLst>
          </p:cNvPr>
          <p:cNvSpPr>
            <a:spLocks noGrp="1"/>
          </p:cNvSpPr>
          <p:nvPr>
            <p:ph type="sldNum" sz="quarter" idx="12"/>
          </p:nvPr>
        </p:nvSpPr>
        <p:spPr/>
        <p:txBody>
          <a:bodyPr/>
          <a:lstStyle/>
          <a:p>
            <a:fld id="{95CBEC59-7FF9-4688-98DF-89832A0C9025}" type="slidenum">
              <a:rPr lang="en-US" smtClean="0"/>
              <a:pPr/>
              <a:t>5</a:t>
            </a:fld>
            <a:endParaRPr lang="en-US" dirty="0"/>
          </a:p>
        </p:txBody>
      </p:sp>
      <p:sp>
        <p:nvSpPr>
          <p:cNvPr id="32" name="Text Placeholder 31">
            <a:extLst>
              <a:ext uri="{FF2B5EF4-FFF2-40B4-BE49-F238E27FC236}">
                <a16:creationId xmlns:a16="http://schemas.microsoft.com/office/drawing/2014/main" id="{188B3941-E817-44DE-8D5A-DCA0DAB61823}"/>
              </a:ext>
            </a:extLst>
          </p:cNvPr>
          <p:cNvSpPr>
            <a:spLocks noGrp="1"/>
          </p:cNvSpPr>
          <p:nvPr>
            <p:ph type="body" sz="quarter" idx="14"/>
          </p:nvPr>
        </p:nvSpPr>
        <p:spPr>
          <a:xfrm>
            <a:off x="776418" y="2865561"/>
            <a:ext cx="3256674" cy="499493"/>
          </a:xfrm>
        </p:spPr>
        <p:txBody>
          <a:bodyPr>
            <a:normAutofit/>
          </a:bodyPr>
          <a:lstStyle/>
          <a:p>
            <a:r>
              <a:rPr lang="en-US" sz="2500" b="1" i="0" dirty="0"/>
              <a:t>Your Target Market</a:t>
            </a:r>
          </a:p>
        </p:txBody>
      </p:sp>
      <p:sp>
        <p:nvSpPr>
          <p:cNvPr id="33" name="Text Placeholder 32">
            <a:extLst>
              <a:ext uri="{FF2B5EF4-FFF2-40B4-BE49-F238E27FC236}">
                <a16:creationId xmlns:a16="http://schemas.microsoft.com/office/drawing/2014/main" id="{20613223-43E0-4B37-AFB8-C0C5F47750A5}"/>
              </a:ext>
            </a:extLst>
          </p:cNvPr>
          <p:cNvSpPr>
            <a:spLocks noGrp="1"/>
          </p:cNvSpPr>
          <p:nvPr>
            <p:ph type="body" sz="half" idx="16"/>
          </p:nvPr>
        </p:nvSpPr>
        <p:spPr>
          <a:xfrm>
            <a:off x="4613044" y="2854340"/>
            <a:ext cx="3256674" cy="499493"/>
          </a:xfrm>
        </p:spPr>
        <p:txBody>
          <a:bodyPr>
            <a:normAutofit/>
          </a:bodyPr>
          <a:lstStyle/>
          <a:p>
            <a:r>
              <a:rPr lang="en-US" dirty="0"/>
              <a:t>Quality Time</a:t>
            </a:r>
          </a:p>
        </p:txBody>
      </p:sp>
      <p:sp>
        <p:nvSpPr>
          <p:cNvPr id="34" name="Text Placeholder 33">
            <a:extLst>
              <a:ext uri="{FF2B5EF4-FFF2-40B4-BE49-F238E27FC236}">
                <a16:creationId xmlns:a16="http://schemas.microsoft.com/office/drawing/2014/main" id="{3C4E060E-0CFB-411A-B226-CDA349703288}"/>
              </a:ext>
            </a:extLst>
          </p:cNvPr>
          <p:cNvSpPr>
            <a:spLocks noGrp="1"/>
          </p:cNvSpPr>
          <p:nvPr>
            <p:ph type="body" sz="half" idx="17"/>
          </p:nvPr>
        </p:nvSpPr>
        <p:spPr>
          <a:xfrm>
            <a:off x="8107193" y="2843728"/>
            <a:ext cx="3256674" cy="499493"/>
          </a:xfrm>
        </p:spPr>
        <p:txBody>
          <a:bodyPr>
            <a:normAutofit/>
          </a:bodyPr>
          <a:lstStyle/>
          <a:p>
            <a:r>
              <a:rPr lang="en-US" dirty="0"/>
              <a:t>Face Time &amp; Follow-Up</a:t>
            </a:r>
          </a:p>
        </p:txBody>
      </p:sp>
      <p:sp>
        <p:nvSpPr>
          <p:cNvPr id="38" name="Text Placeholder 37">
            <a:extLst>
              <a:ext uri="{FF2B5EF4-FFF2-40B4-BE49-F238E27FC236}">
                <a16:creationId xmlns:a16="http://schemas.microsoft.com/office/drawing/2014/main" id="{4EC928A2-6A4A-452E-8823-81F26EA40C9C}"/>
              </a:ext>
            </a:extLst>
          </p:cNvPr>
          <p:cNvSpPr>
            <a:spLocks noGrp="1"/>
          </p:cNvSpPr>
          <p:nvPr>
            <p:ph type="body" sz="half" idx="18"/>
          </p:nvPr>
        </p:nvSpPr>
        <p:spPr>
          <a:xfrm>
            <a:off x="776418" y="3300847"/>
            <a:ext cx="3256674" cy="2781171"/>
          </a:xfrm>
        </p:spPr>
        <p:txBody>
          <a:bodyPr>
            <a:noAutofit/>
          </a:bodyPr>
          <a:lstStyle/>
          <a:p>
            <a:r>
              <a:rPr lang="en-US" sz="1800" b="0" dirty="0"/>
              <a:t>Meet and interact with the exact customers that you are seeking.  Our conferences bring together hundreds of HR professionals. In addition to having a strong, on-site  presence at the conference, sponsorship of our event allows for the promotion of your company brand throughout the HR community.</a:t>
            </a:r>
          </a:p>
        </p:txBody>
      </p:sp>
      <p:sp>
        <p:nvSpPr>
          <p:cNvPr id="39" name="Text Placeholder 38">
            <a:extLst>
              <a:ext uri="{FF2B5EF4-FFF2-40B4-BE49-F238E27FC236}">
                <a16:creationId xmlns:a16="http://schemas.microsoft.com/office/drawing/2014/main" id="{0388AEE0-2630-4EEB-80E0-53D74792BE97}"/>
              </a:ext>
            </a:extLst>
          </p:cNvPr>
          <p:cNvSpPr>
            <a:spLocks noGrp="1"/>
          </p:cNvSpPr>
          <p:nvPr>
            <p:ph type="body" sz="half" idx="19"/>
          </p:nvPr>
        </p:nvSpPr>
        <p:spPr>
          <a:xfrm>
            <a:off x="4613044" y="3267292"/>
            <a:ext cx="3256674" cy="2848282"/>
          </a:xfrm>
        </p:spPr>
        <p:txBody>
          <a:bodyPr>
            <a:normAutofit/>
          </a:bodyPr>
          <a:lstStyle/>
          <a:p>
            <a:r>
              <a:rPr lang="en-US" sz="1800" b="0" dirty="0"/>
              <a:t>Spend more time with our attendees.  We go to great lengths to make sure that our exhibitors and sponsors have lots of face time with those who attend our conferences.  We encourage this by offering prizes for visiting booths in addition to encouraging our sponsors and exhibitors to raffle items as well. </a:t>
            </a:r>
          </a:p>
        </p:txBody>
      </p:sp>
      <p:sp>
        <p:nvSpPr>
          <p:cNvPr id="40" name="Text Placeholder 39">
            <a:extLst>
              <a:ext uri="{FF2B5EF4-FFF2-40B4-BE49-F238E27FC236}">
                <a16:creationId xmlns:a16="http://schemas.microsoft.com/office/drawing/2014/main" id="{F5F658D4-342A-4944-98F5-EC1761CC401B}"/>
              </a:ext>
            </a:extLst>
          </p:cNvPr>
          <p:cNvSpPr>
            <a:spLocks noGrp="1"/>
          </p:cNvSpPr>
          <p:nvPr>
            <p:ph type="body" sz="half" idx="20"/>
          </p:nvPr>
        </p:nvSpPr>
        <p:spPr>
          <a:xfrm>
            <a:off x="8107193" y="3267292"/>
            <a:ext cx="3256674" cy="2135218"/>
          </a:xfrm>
        </p:spPr>
        <p:txBody>
          <a:bodyPr>
            <a:noAutofit/>
          </a:bodyPr>
          <a:lstStyle/>
          <a:p>
            <a:r>
              <a:rPr lang="en-US" sz="1800" b="0" dirty="0"/>
              <a:t>Stay in front of customers with mentions on PA SHRM </a:t>
            </a:r>
            <a:r>
              <a:rPr lang="en-US" sz="1800" b="0"/>
              <a:t>official social media </a:t>
            </a:r>
            <a:r>
              <a:rPr lang="en-US" sz="1800" b="0" dirty="0"/>
              <a:t>channels.  Certain sponsors will have the ability to be recognized and shared on our Social Media channels including Twitter, Facebook and LinkedIn.  After the conference attendees can also be contacted regarding interaction.* </a:t>
            </a:r>
          </a:p>
        </p:txBody>
      </p:sp>
      <p:pic>
        <p:nvPicPr>
          <p:cNvPr id="77" name="Picture Placeholder 76" descr="Bullseye">
            <a:extLst>
              <a:ext uri="{FF2B5EF4-FFF2-40B4-BE49-F238E27FC236}">
                <a16:creationId xmlns:a16="http://schemas.microsoft.com/office/drawing/2014/main" id="{97C0FBD8-CC2C-4B3C-BEA4-C0AF2C3DED1B}"/>
              </a:ext>
            </a:extLst>
          </p:cNvPr>
          <p:cNvPicPr>
            <a:picLocks noGrp="1" noChangeAspect="1"/>
          </p:cNvPicPr>
          <p:nvPr>
            <p:ph type="pic" sz="quarter" idx="27"/>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91" r="91"/>
          <a:stretch>
            <a:fillRect/>
          </a:stretch>
        </p:blipFill>
        <p:spPr>
          <a:xfrm>
            <a:off x="1663448" y="1895286"/>
            <a:ext cx="867600" cy="868680"/>
          </a:xfrm>
        </p:spPr>
      </p:pic>
      <p:pic>
        <p:nvPicPr>
          <p:cNvPr id="59" name="Picture Placeholder 58" descr="Stopwatch">
            <a:extLst>
              <a:ext uri="{FF2B5EF4-FFF2-40B4-BE49-F238E27FC236}">
                <a16:creationId xmlns:a16="http://schemas.microsoft.com/office/drawing/2014/main" id="{254CDD44-0160-47AE-934F-2D936D20C7FF}"/>
              </a:ext>
            </a:extLst>
          </p:cNvPr>
          <p:cNvPicPr>
            <a:picLocks noGrp="1" noChangeAspect="1"/>
          </p:cNvPicPr>
          <p:nvPr>
            <p:ph type="pic" sz="quarter" idx="28"/>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91" r="91"/>
          <a:stretch>
            <a:fillRect/>
          </a:stretch>
        </p:blipFill>
        <p:spPr>
          <a:xfrm>
            <a:off x="5373781" y="1909472"/>
            <a:ext cx="867600" cy="868680"/>
          </a:xfrm>
        </p:spPr>
      </p:pic>
      <p:pic>
        <p:nvPicPr>
          <p:cNvPr id="61" name="Picture Placeholder 60" descr="Target">
            <a:extLst>
              <a:ext uri="{FF2B5EF4-FFF2-40B4-BE49-F238E27FC236}">
                <a16:creationId xmlns:a16="http://schemas.microsoft.com/office/drawing/2014/main" id="{ED39021A-AD0E-4A23-A73D-402E0578804C}"/>
              </a:ext>
            </a:extLst>
          </p:cNvPr>
          <p:cNvPicPr>
            <a:picLocks noGrp="1" noChangeAspect="1"/>
          </p:cNvPicPr>
          <p:nvPr>
            <p:ph type="pic" sz="quarter" idx="29"/>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91" r="91"/>
          <a:stretch>
            <a:fillRect/>
          </a:stretch>
        </p:blipFill>
        <p:spPr>
          <a:xfrm>
            <a:off x="8867930" y="1908611"/>
            <a:ext cx="867600" cy="868680"/>
          </a:xfrm>
        </p:spPr>
      </p:pic>
      <p:sp>
        <p:nvSpPr>
          <p:cNvPr id="24" name="TextBox 23">
            <a:extLst>
              <a:ext uri="{FF2B5EF4-FFF2-40B4-BE49-F238E27FC236}">
                <a16:creationId xmlns:a16="http://schemas.microsoft.com/office/drawing/2014/main" id="{A4C7EE85-468B-4E62-8EC4-6F93A018EA49}"/>
              </a:ext>
            </a:extLst>
          </p:cNvPr>
          <p:cNvSpPr txBox="1"/>
          <p:nvPr/>
        </p:nvSpPr>
        <p:spPr>
          <a:xfrm>
            <a:off x="2031115" y="6032539"/>
            <a:ext cx="9110444" cy="738664"/>
          </a:xfrm>
          <a:prstGeom prst="rect">
            <a:avLst/>
          </a:prstGeom>
          <a:noFill/>
        </p:spPr>
        <p:txBody>
          <a:bodyPr wrap="square" rtlCol="0">
            <a:spAutoFit/>
          </a:bodyPr>
          <a:lstStyle/>
          <a:p>
            <a:r>
              <a:rPr lang="en-US" sz="1400" dirty="0"/>
              <a:t>* Exhibitors have an opportunity to collect contact during each event.  Not all exhibit or sponsor opportunity will allow for receipt of attendee list. All Sponsor/Exhibitor packages are subjects to Terms &amp; Conditions, including the E-mail Marketing Policy.  *</a:t>
            </a:r>
          </a:p>
        </p:txBody>
      </p:sp>
    </p:spTree>
    <p:extLst>
      <p:ext uri="{BB962C8B-B14F-4D97-AF65-F5344CB8AC3E}">
        <p14:creationId xmlns:p14="http://schemas.microsoft.com/office/powerpoint/2010/main" val="643801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FFA0D-6ED6-4955-8EC3-A872BABD835F}"/>
              </a:ext>
            </a:extLst>
          </p:cNvPr>
          <p:cNvSpPr>
            <a:spLocks noGrp="1"/>
          </p:cNvSpPr>
          <p:nvPr>
            <p:ph type="title"/>
          </p:nvPr>
        </p:nvSpPr>
        <p:spPr>
          <a:xfrm>
            <a:off x="1246120" y="160017"/>
            <a:ext cx="4143555" cy="1536580"/>
          </a:xfrm>
        </p:spPr>
        <p:txBody>
          <a:bodyPr>
            <a:normAutofit/>
          </a:bodyPr>
          <a:lstStyle/>
          <a:p>
            <a:r>
              <a:rPr lang="en-US" b="1" dirty="0">
                <a:solidFill>
                  <a:schemeClr val="accent1"/>
                </a:solidFill>
              </a:rPr>
              <a:t>2026  Conference Sponsors</a:t>
            </a:r>
            <a:r>
              <a:rPr lang="en-US" dirty="0"/>
              <a:t>	</a:t>
            </a:r>
          </a:p>
        </p:txBody>
      </p:sp>
      <p:sp>
        <p:nvSpPr>
          <p:cNvPr id="4" name="Footer Placeholder 3">
            <a:extLst>
              <a:ext uri="{FF2B5EF4-FFF2-40B4-BE49-F238E27FC236}">
                <a16:creationId xmlns:a16="http://schemas.microsoft.com/office/drawing/2014/main" id="{58B9E89B-55D9-4755-8478-6EE455342463}"/>
              </a:ext>
            </a:extLst>
          </p:cNvPr>
          <p:cNvSpPr>
            <a:spLocks noGrp="1"/>
          </p:cNvSpPr>
          <p:nvPr>
            <p:ph type="ftr" sz="quarter" idx="11"/>
          </p:nvPr>
        </p:nvSpPr>
        <p:spPr>
          <a:xfrm>
            <a:off x="-1344363" y="6436734"/>
            <a:ext cx="4114800" cy="365125"/>
          </a:xfrm>
        </p:spPr>
        <p:txBody>
          <a:bodyPr/>
          <a:lstStyle/>
          <a:p>
            <a:r>
              <a:rPr lang="en-US" dirty="0"/>
              <a:t>www.pashrm.org</a:t>
            </a:r>
          </a:p>
        </p:txBody>
      </p:sp>
      <p:sp>
        <p:nvSpPr>
          <p:cNvPr id="5" name="Slide Number Placeholder 4">
            <a:extLst>
              <a:ext uri="{FF2B5EF4-FFF2-40B4-BE49-F238E27FC236}">
                <a16:creationId xmlns:a16="http://schemas.microsoft.com/office/drawing/2014/main" id="{2104AF73-20B7-4E6C-8915-D753CB12495A}"/>
              </a:ext>
            </a:extLst>
          </p:cNvPr>
          <p:cNvSpPr>
            <a:spLocks noGrp="1"/>
          </p:cNvSpPr>
          <p:nvPr>
            <p:ph type="sldNum" sz="quarter" idx="12"/>
          </p:nvPr>
        </p:nvSpPr>
        <p:spPr/>
        <p:txBody>
          <a:bodyPr/>
          <a:lstStyle/>
          <a:p>
            <a:fld id="{95CBEC59-7FF9-4688-98DF-89832A0C9025}" type="slidenum">
              <a:rPr lang="en-US" smtClean="0"/>
              <a:t>6</a:t>
            </a:fld>
            <a:endParaRPr lang="en-US" dirty="0"/>
          </a:p>
        </p:txBody>
      </p:sp>
      <p:sp>
        <p:nvSpPr>
          <p:cNvPr id="6" name="Subtitle 5">
            <a:extLst>
              <a:ext uri="{FF2B5EF4-FFF2-40B4-BE49-F238E27FC236}">
                <a16:creationId xmlns:a16="http://schemas.microsoft.com/office/drawing/2014/main" id="{6969364D-BE4C-49E3-BB06-7281D2AC05C6}"/>
              </a:ext>
            </a:extLst>
          </p:cNvPr>
          <p:cNvSpPr>
            <a:spLocks noGrp="1"/>
          </p:cNvSpPr>
          <p:nvPr>
            <p:ph type="subTitle" idx="13"/>
          </p:nvPr>
        </p:nvSpPr>
        <p:spPr>
          <a:xfrm>
            <a:off x="1527518" y="1718674"/>
            <a:ext cx="4143555" cy="1267034"/>
          </a:xfrm>
        </p:spPr>
        <p:txBody>
          <a:bodyPr>
            <a:normAutofit/>
          </a:bodyPr>
          <a:lstStyle/>
          <a:p>
            <a:r>
              <a:rPr lang="en-US" dirty="0"/>
              <a:t>Available for a limited time only with a limited number of opportunities!</a:t>
            </a:r>
          </a:p>
        </p:txBody>
      </p:sp>
      <p:sp>
        <p:nvSpPr>
          <p:cNvPr id="8" name="TextBox 7">
            <a:extLst>
              <a:ext uri="{FF2B5EF4-FFF2-40B4-BE49-F238E27FC236}">
                <a16:creationId xmlns:a16="http://schemas.microsoft.com/office/drawing/2014/main" id="{9E9EAEA0-A726-493A-862A-2023D960AB52}"/>
              </a:ext>
            </a:extLst>
          </p:cNvPr>
          <p:cNvSpPr txBox="1"/>
          <p:nvPr/>
        </p:nvSpPr>
        <p:spPr>
          <a:xfrm>
            <a:off x="6282618" y="958158"/>
            <a:ext cx="5909382" cy="5139869"/>
          </a:xfrm>
          <a:prstGeom prst="rect">
            <a:avLst/>
          </a:prstGeom>
          <a:noFill/>
        </p:spPr>
        <p:txBody>
          <a:bodyPr wrap="square" rtlCol="0">
            <a:spAutoFit/>
          </a:bodyPr>
          <a:lstStyle/>
          <a:p>
            <a:endParaRPr lang="en-US" sz="1200" dirty="0">
              <a:latin typeface="+mj-lt"/>
            </a:endParaRPr>
          </a:p>
          <a:p>
            <a:r>
              <a:rPr lang="en-US" sz="2000" b="1" dirty="0">
                <a:latin typeface="+mj-lt"/>
              </a:rPr>
              <a:t>2026 Premier- $5,000</a:t>
            </a:r>
          </a:p>
          <a:p>
            <a:endParaRPr lang="en-US" sz="1600" b="1" dirty="0">
              <a:latin typeface="+mj-lt"/>
            </a:endParaRPr>
          </a:p>
          <a:p>
            <a:r>
              <a:rPr lang="en-US" dirty="0"/>
              <a:t>Various recognition opportunities during all events (3 Conferences)</a:t>
            </a:r>
          </a:p>
          <a:p>
            <a:r>
              <a:rPr lang="en-US" dirty="0">
                <a:latin typeface="+mj-lt"/>
              </a:rPr>
              <a:t>Supports food and break for each conference  (3 Conferences)</a:t>
            </a:r>
          </a:p>
          <a:p>
            <a:r>
              <a:rPr lang="en-US" dirty="0">
                <a:latin typeface="+mj-lt"/>
              </a:rPr>
              <a:t>Introduction of breakout speakers, and/or non keynote sponsor speakers</a:t>
            </a:r>
          </a:p>
          <a:p>
            <a:r>
              <a:rPr lang="en-US" dirty="0">
                <a:latin typeface="+mj-lt"/>
              </a:rPr>
              <a:t>Logo on PA SHRM websites</a:t>
            </a:r>
          </a:p>
          <a:p>
            <a:r>
              <a:rPr lang="en-US" dirty="0">
                <a:latin typeface="+mj-lt"/>
              </a:rPr>
              <a:t>Branding in event tech reception</a:t>
            </a:r>
          </a:p>
          <a:p>
            <a:r>
              <a:rPr lang="en-US" dirty="0">
                <a:latin typeface="+mj-lt"/>
              </a:rPr>
              <a:t>#1,#2, #3, #4 and #5 Spot in Exhibit Hall</a:t>
            </a:r>
          </a:p>
          <a:p>
            <a:pPr lvl="0"/>
            <a:r>
              <a:rPr lang="en-US" dirty="0">
                <a:latin typeface="+mj-lt"/>
              </a:rPr>
              <a:t>Social Media Shout Outs</a:t>
            </a:r>
          </a:p>
          <a:p>
            <a:r>
              <a:rPr lang="en-US" dirty="0">
                <a:latin typeface="+mj-lt"/>
              </a:rPr>
              <a:t>2 conference registrations for all events</a:t>
            </a:r>
          </a:p>
          <a:p>
            <a:r>
              <a:rPr lang="en-US" dirty="0">
                <a:latin typeface="+mj-lt"/>
              </a:rPr>
              <a:t>2 complimentary conference registrations for VIPs at event of choice</a:t>
            </a:r>
          </a:p>
          <a:p>
            <a:r>
              <a:rPr lang="en-US" dirty="0">
                <a:latin typeface="+mj-lt"/>
              </a:rPr>
              <a:t>Receive an electronic attendee list (post event)</a:t>
            </a:r>
          </a:p>
          <a:p>
            <a:endParaRPr lang="en-US" sz="1600" dirty="0">
              <a:latin typeface="+mj-lt"/>
            </a:endParaRPr>
          </a:p>
          <a:p>
            <a:r>
              <a:rPr lang="en-US" b="1" i="1" u="sng" dirty="0">
                <a:latin typeface="+mj-lt"/>
              </a:rPr>
              <a:t>Limit of 5 available</a:t>
            </a:r>
          </a:p>
          <a:p>
            <a:endParaRPr lang="en-US" sz="1200" b="1" dirty="0">
              <a:solidFill>
                <a:schemeClr val="bg1"/>
              </a:solidFill>
              <a:latin typeface="+mj-lt"/>
            </a:endParaRPr>
          </a:p>
        </p:txBody>
      </p:sp>
      <p:sp>
        <p:nvSpPr>
          <p:cNvPr id="9" name="Rectangle 8">
            <a:extLst>
              <a:ext uri="{FF2B5EF4-FFF2-40B4-BE49-F238E27FC236}">
                <a16:creationId xmlns:a16="http://schemas.microsoft.com/office/drawing/2014/main" id="{7E7DACB5-B9FA-4E47-AAD3-EE107584BB44}"/>
              </a:ext>
            </a:extLst>
          </p:cNvPr>
          <p:cNvSpPr/>
          <p:nvPr/>
        </p:nvSpPr>
        <p:spPr>
          <a:xfrm>
            <a:off x="1527518" y="3290025"/>
            <a:ext cx="4397689" cy="2308324"/>
          </a:xfrm>
          <a:prstGeom prst="rect">
            <a:avLst/>
          </a:prstGeom>
        </p:spPr>
        <p:txBody>
          <a:bodyPr wrap="square">
            <a:spAutoFit/>
          </a:bodyPr>
          <a:lstStyle/>
          <a:p>
            <a:r>
              <a:rPr lang="en-US" sz="1200" dirty="0">
                <a:latin typeface="+mj-lt"/>
              </a:rPr>
              <a:t>This is your opportunity to partner with PA SHRM to support 3 world class educational events that contribute to moving the HR profession forward for 2024. Through your support, your organization can receive recognition, and access to robust opportunities to network and speak with our guests.  </a:t>
            </a:r>
          </a:p>
          <a:p>
            <a:endParaRPr lang="en-US" sz="1200" dirty="0">
              <a:latin typeface="+mj-lt"/>
            </a:endParaRPr>
          </a:p>
          <a:p>
            <a:r>
              <a:rPr lang="en-US" sz="1200" dirty="0">
                <a:latin typeface="+mj-lt"/>
              </a:rPr>
              <a:t>Legislative &amp; Legal Conference, Friday,  April 28</a:t>
            </a:r>
            <a:r>
              <a:rPr lang="en-US" sz="1200" baseline="30000" dirty="0">
                <a:latin typeface="+mj-lt"/>
              </a:rPr>
              <a:t>th</a:t>
            </a:r>
            <a:r>
              <a:rPr lang="en-US" sz="1200" dirty="0">
                <a:latin typeface="+mj-lt"/>
              </a:rPr>
              <a:t> </a:t>
            </a:r>
          </a:p>
          <a:p>
            <a:endParaRPr lang="en-US" sz="1200" dirty="0">
              <a:latin typeface="+mj-lt"/>
            </a:endParaRPr>
          </a:p>
          <a:p>
            <a:r>
              <a:rPr lang="en-US" sz="1200" dirty="0">
                <a:latin typeface="+mj-lt"/>
              </a:rPr>
              <a:t>Leadership Conference, Friday, July 21</a:t>
            </a:r>
            <a:r>
              <a:rPr lang="en-US" sz="1200" baseline="30000" dirty="0">
                <a:latin typeface="+mj-lt"/>
              </a:rPr>
              <a:t>st</a:t>
            </a:r>
            <a:r>
              <a:rPr lang="en-US" sz="1200" dirty="0">
                <a:latin typeface="+mj-lt"/>
              </a:rPr>
              <a:t> </a:t>
            </a:r>
          </a:p>
          <a:p>
            <a:endParaRPr lang="en-US" sz="1200" dirty="0">
              <a:latin typeface="+mj-lt"/>
            </a:endParaRPr>
          </a:p>
          <a:p>
            <a:r>
              <a:rPr lang="en-US" sz="1200" dirty="0">
                <a:latin typeface="+mj-lt"/>
              </a:rPr>
              <a:t>Annual PA State Conference, Thursday, September 14</a:t>
            </a:r>
            <a:r>
              <a:rPr lang="en-US" sz="1200" baseline="30000" dirty="0">
                <a:latin typeface="+mj-lt"/>
              </a:rPr>
              <a:t>th</a:t>
            </a:r>
            <a:r>
              <a:rPr lang="en-US" sz="1200" dirty="0">
                <a:latin typeface="+mj-lt"/>
              </a:rPr>
              <a:t> and Friday, September 15</a:t>
            </a:r>
            <a:r>
              <a:rPr lang="en-US" sz="1200" baseline="30000" dirty="0">
                <a:latin typeface="+mj-lt"/>
              </a:rPr>
              <a:t>th</a:t>
            </a:r>
            <a:r>
              <a:rPr lang="en-US" sz="1200" dirty="0">
                <a:latin typeface="+mj-lt"/>
              </a:rPr>
              <a:t>.</a:t>
            </a:r>
          </a:p>
        </p:txBody>
      </p:sp>
      <p:sp>
        <p:nvSpPr>
          <p:cNvPr id="11" name="Text Placeholder 8">
            <a:extLst>
              <a:ext uri="{FF2B5EF4-FFF2-40B4-BE49-F238E27FC236}">
                <a16:creationId xmlns:a16="http://schemas.microsoft.com/office/drawing/2014/main" id="{A4E09D2A-54F7-1614-7EBF-06EEF073A5A9}"/>
              </a:ext>
            </a:extLst>
          </p:cNvPr>
          <p:cNvSpPr txBox="1">
            <a:spLocks/>
          </p:cNvSpPr>
          <p:nvPr/>
        </p:nvSpPr>
        <p:spPr>
          <a:xfrm>
            <a:off x="11097039" y="390642"/>
            <a:ext cx="5183188"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2026</a:t>
            </a:r>
          </a:p>
        </p:txBody>
      </p:sp>
      <p:pic>
        <p:nvPicPr>
          <p:cNvPr id="7" name="Picture 6">
            <a:extLst>
              <a:ext uri="{FF2B5EF4-FFF2-40B4-BE49-F238E27FC236}">
                <a16:creationId xmlns:a16="http://schemas.microsoft.com/office/drawing/2014/main" id="{9643F159-08D5-AA21-AE73-5C100E75E210}"/>
              </a:ext>
            </a:extLst>
          </p:cNvPr>
          <p:cNvPicPr>
            <a:picLocks noChangeAspect="1"/>
          </p:cNvPicPr>
          <p:nvPr/>
        </p:nvPicPr>
        <p:blipFill>
          <a:blip r:embed="rId2"/>
          <a:stretch>
            <a:fillRect/>
          </a:stretch>
        </p:blipFill>
        <p:spPr>
          <a:xfrm>
            <a:off x="1790641" y="3190576"/>
            <a:ext cx="2706092" cy="3608123"/>
          </a:xfrm>
          <a:prstGeom prst="rect">
            <a:avLst/>
          </a:prstGeom>
        </p:spPr>
      </p:pic>
    </p:spTree>
    <p:extLst>
      <p:ext uri="{BB962C8B-B14F-4D97-AF65-F5344CB8AC3E}">
        <p14:creationId xmlns:p14="http://schemas.microsoft.com/office/powerpoint/2010/main" val="2864124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BD68F-2BE4-4503-B2AB-406CE10F1CFE}"/>
              </a:ext>
            </a:extLst>
          </p:cNvPr>
          <p:cNvSpPr>
            <a:spLocks noGrp="1"/>
          </p:cNvSpPr>
          <p:nvPr>
            <p:ph type="title"/>
          </p:nvPr>
        </p:nvSpPr>
        <p:spPr>
          <a:xfrm>
            <a:off x="928800" y="254629"/>
            <a:ext cx="10515600" cy="1325563"/>
          </a:xfrm>
        </p:spPr>
        <p:txBody>
          <a:bodyPr/>
          <a:lstStyle/>
          <a:p>
            <a:r>
              <a:rPr lang="en-US" b="1" dirty="0"/>
              <a:t>2026  Conference Continued</a:t>
            </a:r>
          </a:p>
        </p:txBody>
      </p:sp>
      <p:sp>
        <p:nvSpPr>
          <p:cNvPr id="7" name="Text Placeholder 6">
            <a:extLst>
              <a:ext uri="{FF2B5EF4-FFF2-40B4-BE49-F238E27FC236}">
                <a16:creationId xmlns:a16="http://schemas.microsoft.com/office/drawing/2014/main" id="{BED5D335-9DF1-4BD5-8A92-97E3505B7B06}"/>
              </a:ext>
            </a:extLst>
          </p:cNvPr>
          <p:cNvSpPr>
            <a:spLocks noGrp="1"/>
          </p:cNvSpPr>
          <p:nvPr>
            <p:ph type="body" idx="1"/>
          </p:nvPr>
        </p:nvSpPr>
        <p:spPr>
          <a:xfrm>
            <a:off x="11074285" y="0"/>
            <a:ext cx="5157787" cy="823912"/>
          </a:xfrm>
        </p:spPr>
        <p:txBody>
          <a:bodyPr/>
          <a:lstStyle/>
          <a:p>
            <a:r>
              <a:rPr lang="en-US" dirty="0"/>
              <a:t>2026</a:t>
            </a:r>
          </a:p>
        </p:txBody>
      </p:sp>
      <p:sp>
        <p:nvSpPr>
          <p:cNvPr id="5" name="Footer Placeholder 4">
            <a:extLst>
              <a:ext uri="{FF2B5EF4-FFF2-40B4-BE49-F238E27FC236}">
                <a16:creationId xmlns:a16="http://schemas.microsoft.com/office/drawing/2014/main" id="{C4745B23-8CF6-4822-B9FA-933C2E100268}"/>
              </a:ext>
            </a:extLst>
          </p:cNvPr>
          <p:cNvSpPr>
            <a:spLocks noGrp="1"/>
          </p:cNvSpPr>
          <p:nvPr>
            <p:ph type="ftr" sz="quarter" idx="11"/>
          </p:nvPr>
        </p:nvSpPr>
        <p:spPr>
          <a:xfrm>
            <a:off x="4038600" y="6225327"/>
            <a:ext cx="4114800" cy="365125"/>
          </a:xfrm>
        </p:spPr>
        <p:txBody>
          <a:bodyPr/>
          <a:lstStyle/>
          <a:p>
            <a:r>
              <a:rPr lang="en-US" dirty="0">
                <a:solidFill>
                  <a:schemeClr val="tx1"/>
                </a:solidFill>
                <a:hlinkClick r:id="rId2">
                  <a:extLst>
                    <a:ext uri="{A12FA001-AC4F-418D-AE19-62706E023703}">
                      <ahyp:hlinkClr xmlns:ahyp="http://schemas.microsoft.com/office/drawing/2018/hyperlinkcolor" val="tx"/>
                    </a:ext>
                  </a:extLst>
                </a:hlinkClick>
              </a:rPr>
              <a:t>www.pashrm.org</a:t>
            </a:r>
            <a:r>
              <a:rPr lang="en-US" dirty="0">
                <a:solidFill>
                  <a:schemeClr val="tx1"/>
                </a:solidFill>
              </a:rPr>
              <a:t> </a:t>
            </a:r>
          </a:p>
        </p:txBody>
      </p:sp>
      <p:sp>
        <p:nvSpPr>
          <p:cNvPr id="6" name="Slide Number Placeholder 5">
            <a:extLst>
              <a:ext uri="{FF2B5EF4-FFF2-40B4-BE49-F238E27FC236}">
                <a16:creationId xmlns:a16="http://schemas.microsoft.com/office/drawing/2014/main" id="{F5868114-49BD-4DB3-938E-1D522DCF0E09}"/>
              </a:ext>
            </a:extLst>
          </p:cNvPr>
          <p:cNvSpPr>
            <a:spLocks noGrp="1"/>
          </p:cNvSpPr>
          <p:nvPr>
            <p:ph type="sldNum" sz="quarter" idx="12"/>
          </p:nvPr>
        </p:nvSpPr>
        <p:spPr/>
        <p:txBody>
          <a:bodyPr/>
          <a:lstStyle/>
          <a:p>
            <a:fld id="{95CBEC59-7FF9-4688-98DF-89832A0C9025}" type="slidenum">
              <a:rPr lang="en-US" smtClean="0"/>
              <a:t>7</a:t>
            </a:fld>
            <a:endParaRPr lang="en-US" dirty="0"/>
          </a:p>
        </p:txBody>
      </p:sp>
      <p:sp>
        <p:nvSpPr>
          <p:cNvPr id="10" name="Rectangle 9">
            <a:extLst>
              <a:ext uri="{FF2B5EF4-FFF2-40B4-BE49-F238E27FC236}">
                <a16:creationId xmlns:a16="http://schemas.microsoft.com/office/drawing/2014/main" id="{B2D4C88B-0E42-4016-8460-8D4DFBBC3CDC}"/>
              </a:ext>
            </a:extLst>
          </p:cNvPr>
          <p:cNvSpPr/>
          <p:nvPr/>
        </p:nvSpPr>
        <p:spPr>
          <a:xfrm>
            <a:off x="1849786" y="1476468"/>
            <a:ext cx="4377628" cy="3785652"/>
          </a:xfrm>
          <a:prstGeom prst="rect">
            <a:avLst/>
          </a:prstGeom>
        </p:spPr>
        <p:txBody>
          <a:bodyPr wrap="square">
            <a:spAutoFit/>
          </a:bodyPr>
          <a:lstStyle/>
          <a:p>
            <a:r>
              <a:rPr lang="en-US" sz="2000" b="1" dirty="0">
                <a:latin typeface="+mj-lt"/>
              </a:rPr>
              <a:t>All  Conference Exhibitor- $3,000 </a:t>
            </a:r>
          </a:p>
          <a:p>
            <a:r>
              <a:rPr lang="en-US" sz="1400" dirty="0">
                <a:latin typeface="+mj-lt"/>
              </a:rPr>
              <a:t>     </a:t>
            </a:r>
          </a:p>
          <a:p>
            <a:r>
              <a:rPr lang="en-US" dirty="0">
                <a:latin typeface="+mj-lt"/>
              </a:rPr>
              <a:t>All State Conference Session Spotlight  (3 Conferences)</a:t>
            </a:r>
          </a:p>
          <a:p>
            <a:r>
              <a:rPr lang="en-US" dirty="0">
                <a:latin typeface="+mj-lt"/>
              </a:rPr>
              <a:t>Prominent brand exposure</a:t>
            </a:r>
          </a:p>
          <a:p>
            <a:r>
              <a:rPr lang="en-US" dirty="0">
                <a:latin typeface="+mj-lt"/>
              </a:rPr>
              <a:t>Exhibit booth</a:t>
            </a:r>
          </a:p>
          <a:p>
            <a:pPr lvl="0"/>
            <a:r>
              <a:rPr lang="en-US" dirty="0">
                <a:latin typeface="+mj-lt"/>
              </a:rPr>
              <a:t>Social Media Shout Outs</a:t>
            </a:r>
          </a:p>
          <a:p>
            <a:pPr lvl="0"/>
            <a:r>
              <a:rPr lang="en-US" dirty="0">
                <a:latin typeface="+mj-lt"/>
              </a:rPr>
              <a:t>2 complimentary attendee registrations at each event</a:t>
            </a:r>
          </a:p>
          <a:p>
            <a:pPr lvl="0"/>
            <a:r>
              <a:rPr lang="en-US" dirty="0">
                <a:latin typeface="+mj-lt"/>
              </a:rPr>
              <a:t>1 complimentary registration for a VIP at each event</a:t>
            </a:r>
          </a:p>
          <a:p>
            <a:pPr marL="171450" lvl="0" indent="-171450">
              <a:buFontTx/>
              <a:buChar char="-"/>
            </a:pPr>
            <a:endParaRPr lang="en-US" sz="1400" b="1" i="1" u="sng" dirty="0">
              <a:latin typeface="+mj-lt"/>
            </a:endParaRPr>
          </a:p>
          <a:p>
            <a:pPr lvl="0"/>
            <a:r>
              <a:rPr lang="en-US" b="1" i="1" u="sng" dirty="0">
                <a:latin typeface="+mj-lt"/>
              </a:rPr>
              <a:t>10 Available Total</a:t>
            </a:r>
          </a:p>
          <a:p>
            <a:endParaRPr lang="en-US" sz="1200" b="1" dirty="0">
              <a:latin typeface="+mj-lt"/>
            </a:endParaRPr>
          </a:p>
        </p:txBody>
      </p:sp>
      <p:sp>
        <p:nvSpPr>
          <p:cNvPr id="12" name="Rectangle 11">
            <a:extLst>
              <a:ext uri="{FF2B5EF4-FFF2-40B4-BE49-F238E27FC236}">
                <a16:creationId xmlns:a16="http://schemas.microsoft.com/office/drawing/2014/main" id="{531CAAF7-202B-41E4-811E-E6E837C19C7D}"/>
              </a:ext>
            </a:extLst>
          </p:cNvPr>
          <p:cNvSpPr/>
          <p:nvPr/>
        </p:nvSpPr>
        <p:spPr>
          <a:xfrm>
            <a:off x="7391952" y="1436591"/>
            <a:ext cx="4377628" cy="2400657"/>
          </a:xfrm>
          <a:prstGeom prst="rect">
            <a:avLst/>
          </a:prstGeom>
        </p:spPr>
        <p:txBody>
          <a:bodyPr wrap="square">
            <a:spAutoFit/>
          </a:bodyPr>
          <a:lstStyle/>
          <a:p>
            <a:r>
              <a:rPr lang="en-US" sz="2000" b="1" dirty="0">
                <a:latin typeface="+mj-lt"/>
              </a:rPr>
              <a:t>Exhibitor Booth- $1,250 </a:t>
            </a:r>
          </a:p>
          <a:p>
            <a:endParaRPr lang="en-US" sz="1400" dirty="0">
              <a:latin typeface="+mj-lt"/>
            </a:endParaRPr>
          </a:p>
          <a:p>
            <a:pPr lvl="0"/>
            <a:r>
              <a:rPr lang="en-US" dirty="0">
                <a:latin typeface="+mj-lt"/>
              </a:rPr>
              <a:t>Secures an exhibitor table at 1 PA SHRM Conference (L&amp;L, Leadership or Annual)</a:t>
            </a:r>
          </a:p>
          <a:p>
            <a:pPr lvl="0"/>
            <a:r>
              <a:rPr lang="en-US" dirty="0">
                <a:latin typeface="+mj-lt"/>
              </a:rPr>
              <a:t>2 complimentary attendee registrations at event</a:t>
            </a:r>
          </a:p>
          <a:p>
            <a:pPr marL="171450" lvl="0" indent="-171450">
              <a:buFontTx/>
              <a:buChar char="-"/>
            </a:pPr>
            <a:endParaRPr lang="en-US" sz="1400" dirty="0">
              <a:latin typeface="+mj-lt"/>
            </a:endParaRPr>
          </a:p>
          <a:p>
            <a:pPr lvl="0"/>
            <a:r>
              <a:rPr lang="en-US" b="1" i="1" u="sng" dirty="0">
                <a:latin typeface="+mj-lt"/>
              </a:rPr>
              <a:t>20 Available Per Conference</a:t>
            </a:r>
          </a:p>
          <a:p>
            <a:pPr fontAlgn="base"/>
            <a:endParaRPr lang="en-US" sz="1200" dirty="0">
              <a:latin typeface="+mj-lt"/>
            </a:endParaRPr>
          </a:p>
        </p:txBody>
      </p:sp>
      <p:sp>
        <p:nvSpPr>
          <p:cNvPr id="3" name="Rectangle 2">
            <a:extLst>
              <a:ext uri="{FF2B5EF4-FFF2-40B4-BE49-F238E27FC236}">
                <a16:creationId xmlns:a16="http://schemas.microsoft.com/office/drawing/2014/main" id="{51FE96FB-727B-47F5-B0B5-7B157308FADD}"/>
              </a:ext>
            </a:extLst>
          </p:cNvPr>
          <p:cNvSpPr/>
          <p:nvPr/>
        </p:nvSpPr>
        <p:spPr>
          <a:xfrm>
            <a:off x="4012757" y="5511179"/>
            <a:ext cx="3379195" cy="369332"/>
          </a:xfrm>
          <a:prstGeom prst="rect">
            <a:avLst/>
          </a:prstGeom>
        </p:spPr>
        <p:txBody>
          <a:bodyPr wrap="none">
            <a:spAutoFit/>
          </a:bodyPr>
          <a:lstStyle/>
          <a:p>
            <a:r>
              <a:rPr lang="en-US" b="1" dirty="0">
                <a:latin typeface="+mj-lt"/>
              </a:rPr>
              <a:t>Available for a limited time only! </a:t>
            </a:r>
          </a:p>
        </p:txBody>
      </p:sp>
    </p:spTree>
    <p:extLst>
      <p:ext uri="{BB962C8B-B14F-4D97-AF65-F5344CB8AC3E}">
        <p14:creationId xmlns:p14="http://schemas.microsoft.com/office/powerpoint/2010/main" val="544136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BD68F-2BE4-4503-B2AB-406CE10F1CFE}"/>
              </a:ext>
            </a:extLst>
          </p:cNvPr>
          <p:cNvSpPr>
            <a:spLocks noGrp="1"/>
          </p:cNvSpPr>
          <p:nvPr>
            <p:ph type="title"/>
          </p:nvPr>
        </p:nvSpPr>
        <p:spPr>
          <a:xfrm>
            <a:off x="928800" y="254629"/>
            <a:ext cx="10515600" cy="1325563"/>
          </a:xfrm>
        </p:spPr>
        <p:txBody>
          <a:bodyPr/>
          <a:lstStyle/>
          <a:p>
            <a:r>
              <a:rPr lang="en-US" b="1" dirty="0"/>
              <a:t>2026  Conference Continued</a:t>
            </a:r>
          </a:p>
        </p:txBody>
      </p:sp>
      <p:sp>
        <p:nvSpPr>
          <p:cNvPr id="7" name="Text Placeholder 6">
            <a:extLst>
              <a:ext uri="{FF2B5EF4-FFF2-40B4-BE49-F238E27FC236}">
                <a16:creationId xmlns:a16="http://schemas.microsoft.com/office/drawing/2014/main" id="{BED5D335-9DF1-4BD5-8A92-97E3505B7B06}"/>
              </a:ext>
            </a:extLst>
          </p:cNvPr>
          <p:cNvSpPr>
            <a:spLocks noGrp="1"/>
          </p:cNvSpPr>
          <p:nvPr>
            <p:ph type="body" idx="1"/>
          </p:nvPr>
        </p:nvSpPr>
        <p:spPr>
          <a:xfrm>
            <a:off x="11016229" y="0"/>
            <a:ext cx="5157787" cy="823912"/>
          </a:xfrm>
        </p:spPr>
        <p:txBody>
          <a:bodyPr/>
          <a:lstStyle/>
          <a:p>
            <a:r>
              <a:rPr lang="en-US" dirty="0"/>
              <a:t>2026</a:t>
            </a:r>
          </a:p>
        </p:txBody>
      </p:sp>
      <p:sp>
        <p:nvSpPr>
          <p:cNvPr id="5" name="Footer Placeholder 4">
            <a:extLst>
              <a:ext uri="{FF2B5EF4-FFF2-40B4-BE49-F238E27FC236}">
                <a16:creationId xmlns:a16="http://schemas.microsoft.com/office/drawing/2014/main" id="{C4745B23-8CF6-4822-B9FA-933C2E100268}"/>
              </a:ext>
            </a:extLst>
          </p:cNvPr>
          <p:cNvSpPr>
            <a:spLocks noGrp="1"/>
          </p:cNvSpPr>
          <p:nvPr>
            <p:ph type="ftr" sz="quarter" idx="11"/>
          </p:nvPr>
        </p:nvSpPr>
        <p:spPr>
          <a:xfrm>
            <a:off x="4029187" y="6251237"/>
            <a:ext cx="4114800" cy="365125"/>
          </a:xfrm>
        </p:spPr>
        <p:txBody>
          <a:bodyPr/>
          <a:lstStyle/>
          <a:p>
            <a:r>
              <a:rPr lang="en-US" dirty="0">
                <a:solidFill>
                  <a:schemeClr val="tx1"/>
                </a:solidFill>
                <a:hlinkClick r:id="rId2">
                  <a:extLst>
                    <a:ext uri="{A12FA001-AC4F-418D-AE19-62706E023703}">
                      <ahyp:hlinkClr xmlns:ahyp="http://schemas.microsoft.com/office/drawing/2018/hyperlinkcolor" val="tx"/>
                    </a:ext>
                  </a:extLst>
                </a:hlinkClick>
              </a:rPr>
              <a:t>www.pashrm.org</a:t>
            </a:r>
            <a:r>
              <a:rPr lang="en-US" dirty="0">
                <a:solidFill>
                  <a:schemeClr val="tx1"/>
                </a:solidFill>
              </a:rPr>
              <a:t> </a:t>
            </a:r>
          </a:p>
        </p:txBody>
      </p:sp>
      <p:sp>
        <p:nvSpPr>
          <p:cNvPr id="6" name="Slide Number Placeholder 5">
            <a:extLst>
              <a:ext uri="{FF2B5EF4-FFF2-40B4-BE49-F238E27FC236}">
                <a16:creationId xmlns:a16="http://schemas.microsoft.com/office/drawing/2014/main" id="{F5868114-49BD-4DB3-938E-1D522DCF0E09}"/>
              </a:ext>
            </a:extLst>
          </p:cNvPr>
          <p:cNvSpPr>
            <a:spLocks noGrp="1"/>
          </p:cNvSpPr>
          <p:nvPr>
            <p:ph type="sldNum" sz="quarter" idx="12"/>
          </p:nvPr>
        </p:nvSpPr>
        <p:spPr/>
        <p:txBody>
          <a:bodyPr/>
          <a:lstStyle/>
          <a:p>
            <a:fld id="{95CBEC59-7FF9-4688-98DF-89832A0C9025}" type="slidenum">
              <a:rPr lang="en-US" smtClean="0"/>
              <a:t>8</a:t>
            </a:fld>
            <a:endParaRPr lang="en-US" dirty="0"/>
          </a:p>
        </p:txBody>
      </p:sp>
      <p:sp>
        <p:nvSpPr>
          <p:cNvPr id="12" name="Rectangle 11">
            <a:extLst>
              <a:ext uri="{FF2B5EF4-FFF2-40B4-BE49-F238E27FC236}">
                <a16:creationId xmlns:a16="http://schemas.microsoft.com/office/drawing/2014/main" id="{531CAAF7-202B-41E4-811E-E6E837C19C7D}"/>
              </a:ext>
            </a:extLst>
          </p:cNvPr>
          <p:cNvSpPr/>
          <p:nvPr/>
        </p:nvSpPr>
        <p:spPr>
          <a:xfrm>
            <a:off x="7596764" y="1163627"/>
            <a:ext cx="4377628" cy="2739211"/>
          </a:xfrm>
          <a:prstGeom prst="rect">
            <a:avLst/>
          </a:prstGeom>
        </p:spPr>
        <p:txBody>
          <a:bodyPr wrap="square">
            <a:spAutoFit/>
          </a:bodyPr>
          <a:lstStyle/>
          <a:p>
            <a:r>
              <a:rPr lang="en-US" sz="2000" b="1" dirty="0">
                <a:latin typeface="+mj-lt"/>
              </a:rPr>
              <a:t>Lunch Sponsor- $2000</a:t>
            </a:r>
          </a:p>
          <a:p>
            <a:endParaRPr lang="en-US" sz="1400" dirty="0">
              <a:latin typeface="+mj-lt"/>
            </a:endParaRPr>
          </a:p>
          <a:p>
            <a:r>
              <a:rPr lang="en-US" sz="1600" dirty="0">
                <a:latin typeface="+mj-lt"/>
              </a:rPr>
              <a:t>Signage at the Lunch Area</a:t>
            </a:r>
          </a:p>
          <a:p>
            <a:r>
              <a:rPr lang="en-US" sz="1600" dirty="0">
                <a:latin typeface="+mj-lt"/>
              </a:rPr>
              <a:t>Podium Time</a:t>
            </a:r>
          </a:p>
          <a:p>
            <a:pPr lvl="0"/>
            <a:r>
              <a:rPr lang="en-US" sz="1600" dirty="0">
                <a:latin typeface="+mj-lt"/>
              </a:rPr>
              <a:t>Secures an exhibitor table at 1 PA SHRM Conference (L&amp;L, Leadership or Annual)</a:t>
            </a:r>
          </a:p>
          <a:p>
            <a:pPr lvl="0"/>
            <a:r>
              <a:rPr lang="en-US" sz="1600" dirty="0">
                <a:latin typeface="+mj-lt"/>
              </a:rPr>
              <a:t>Social Media Shout Outs</a:t>
            </a:r>
          </a:p>
          <a:p>
            <a:pPr lvl="0"/>
            <a:r>
              <a:rPr lang="en-US" sz="1600" dirty="0">
                <a:latin typeface="+mj-lt"/>
              </a:rPr>
              <a:t>2 complimentary attendee registrations at event</a:t>
            </a:r>
          </a:p>
          <a:p>
            <a:pPr marL="171450" lvl="0" indent="-171450">
              <a:buFontTx/>
              <a:buChar char="-"/>
            </a:pPr>
            <a:endParaRPr lang="en-US" sz="1400" dirty="0">
              <a:latin typeface="+mj-lt"/>
            </a:endParaRPr>
          </a:p>
          <a:p>
            <a:pPr lvl="0"/>
            <a:r>
              <a:rPr lang="en-US" sz="1600" b="1" i="1" u="sng" dirty="0">
                <a:latin typeface="+mj-lt"/>
              </a:rPr>
              <a:t>3 Available Per Conference</a:t>
            </a:r>
          </a:p>
          <a:p>
            <a:pPr fontAlgn="base"/>
            <a:endParaRPr lang="en-US" sz="1200" dirty="0">
              <a:latin typeface="+mj-lt"/>
            </a:endParaRPr>
          </a:p>
        </p:txBody>
      </p:sp>
      <p:sp>
        <p:nvSpPr>
          <p:cNvPr id="3" name="Rectangle 2">
            <a:extLst>
              <a:ext uri="{FF2B5EF4-FFF2-40B4-BE49-F238E27FC236}">
                <a16:creationId xmlns:a16="http://schemas.microsoft.com/office/drawing/2014/main" id="{51FE96FB-727B-47F5-B0B5-7B157308FADD}"/>
              </a:ext>
            </a:extLst>
          </p:cNvPr>
          <p:cNvSpPr/>
          <p:nvPr/>
        </p:nvSpPr>
        <p:spPr>
          <a:xfrm>
            <a:off x="746144" y="4742097"/>
            <a:ext cx="3379195" cy="369332"/>
          </a:xfrm>
          <a:prstGeom prst="rect">
            <a:avLst/>
          </a:prstGeom>
        </p:spPr>
        <p:txBody>
          <a:bodyPr wrap="none">
            <a:spAutoFit/>
          </a:bodyPr>
          <a:lstStyle/>
          <a:p>
            <a:r>
              <a:rPr lang="en-US" b="1" dirty="0">
                <a:latin typeface="+mj-lt"/>
              </a:rPr>
              <a:t>Available for a limited time only! </a:t>
            </a:r>
          </a:p>
        </p:txBody>
      </p:sp>
      <p:sp>
        <p:nvSpPr>
          <p:cNvPr id="4" name="Rectangle 3">
            <a:extLst>
              <a:ext uri="{FF2B5EF4-FFF2-40B4-BE49-F238E27FC236}">
                <a16:creationId xmlns:a16="http://schemas.microsoft.com/office/drawing/2014/main" id="{F6AC918A-8BDB-44D3-CD34-1A81141BB595}"/>
              </a:ext>
            </a:extLst>
          </p:cNvPr>
          <p:cNvSpPr/>
          <p:nvPr/>
        </p:nvSpPr>
        <p:spPr>
          <a:xfrm>
            <a:off x="1808972" y="1159535"/>
            <a:ext cx="4377628" cy="2862322"/>
          </a:xfrm>
          <a:prstGeom prst="rect">
            <a:avLst/>
          </a:prstGeom>
        </p:spPr>
        <p:txBody>
          <a:bodyPr wrap="square">
            <a:spAutoFit/>
          </a:bodyPr>
          <a:lstStyle/>
          <a:p>
            <a:r>
              <a:rPr lang="en-US" sz="2000" b="1" dirty="0">
                <a:latin typeface="+mj-lt"/>
              </a:rPr>
              <a:t>Breakfast Sponsor- $2000</a:t>
            </a:r>
          </a:p>
          <a:p>
            <a:br>
              <a:rPr lang="en-US" sz="2000" dirty="0">
                <a:latin typeface="+mj-lt"/>
              </a:rPr>
            </a:br>
            <a:r>
              <a:rPr lang="en-US" sz="1600" dirty="0">
                <a:latin typeface="+mj-lt"/>
              </a:rPr>
              <a:t>Signage at the Breakfast Area</a:t>
            </a:r>
          </a:p>
          <a:p>
            <a:r>
              <a:rPr lang="en-US" sz="1600" dirty="0">
                <a:latin typeface="+mj-lt"/>
              </a:rPr>
              <a:t>Podium Time</a:t>
            </a:r>
          </a:p>
          <a:p>
            <a:pPr lvl="0"/>
            <a:r>
              <a:rPr lang="en-US" sz="1600" dirty="0">
                <a:latin typeface="+mj-lt"/>
              </a:rPr>
              <a:t>Secures an exhibitor table at 1 PA SHRM Conference (L&amp;L, Leadership or Annual)</a:t>
            </a:r>
          </a:p>
          <a:p>
            <a:pPr lvl="0"/>
            <a:r>
              <a:rPr lang="en-US" sz="1600" dirty="0">
                <a:latin typeface="+mj-lt"/>
              </a:rPr>
              <a:t>Social Media Shout Outs</a:t>
            </a:r>
          </a:p>
          <a:p>
            <a:pPr lvl="0"/>
            <a:r>
              <a:rPr lang="en-US" sz="1600" dirty="0">
                <a:latin typeface="+mj-lt"/>
              </a:rPr>
              <a:t>2 complimentary attendee registrations at event</a:t>
            </a:r>
          </a:p>
          <a:p>
            <a:pPr marL="171450" lvl="0" indent="-171450">
              <a:buFontTx/>
              <a:buChar char="-"/>
            </a:pPr>
            <a:endParaRPr lang="en-US" sz="1600" dirty="0">
              <a:latin typeface="+mj-lt"/>
            </a:endParaRPr>
          </a:p>
          <a:p>
            <a:pPr lvl="0"/>
            <a:r>
              <a:rPr lang="en-US" sz="1600" b="1" i="1" u="sng" dirty="0">
                <a:latin typeface="+mj-lt"/>
              </a:rPr>
              <a:t>3 Available Per Conference</a:t>
            </a:r>
          </a:p>
          <a:p>
            <a:pPr fontAlgn="base"/>
            <a:endParaRPr lang="en-US" sz="1200" dirty="0">
              <a:latin typeface="+mj-lt"/>
            </a:endParaRPr>
          </a:p>
        </p:txBody>
      </p:sp>
      <p:sp>
        <p:nvSpPr>
          <p:cNvPr id="8" name="Rectangle 7">
            <a:extLst>
              <a:ext uri="{FF2B5EF4-FFF2-40B4-BE49-F238E27FC236}">
                <a16:creationId xmlns:a16="http://schemas.microsoft.com/office/drawing/2014/main" id="{88164A50-1F1F-62E7-718E-B993798E3051}"/>
              </a:ext>
            </a:extLst>
          </p:cNvPr>
          <p:cNvSpPr/>
          <p:nvPr/>
        </p:nvSpPr>
        <p:spPr>
          <a:xfrm>
            <a:off x="4221491" y="3613047"/>
            <a:ext cx="5412809" cy="3016210"/>
          </a:xfrm>
          <a:prstGeom prst="rect">
            <a:avLst/>
          </a:prstGeom>
        </p:spPr>
        <p:txBody>
          <a:bodyPr wrap="square">
            <a:spAutoFit/>
          </a:bodyPr>
          <a:lstStyle/>
          <a:p>
            <a:r>
              <a:rPr lang="en-US" sz="2000" b="1" dirty="0">
                <a:latin typeface="+mj-lt"/>
              </a:rPr>
              <a:t>Networking/Happy Hour - $3000</a:t>
            </a:r>
          </a:p>
          <a:p>
            <a:endParaRPr lang="en-US" sz="1400" dirty="0">
              <a:latin typeface="+mj-lt"/>
            </a:endParaRPr>
          </a:p>
          <a:p>
            <a:r>
              <a:rPr lang="en-US" sz="1600" dirty="0">
                <a:latin typeface="+mj-lt"/>
              </a:rPr>
              <a:t>PASHRM Sanctioned Happy Hour – Networking Event</a:t>
            </a:r>
          </a:p>
          <a:p>
            <a:r>
              <a:rPr lang="en-US" sz="1600" dirty="0">
                <a:latin typeface="+mj-lt"/>
              </a:rPr>
              <a:t>We help get attendees there! </a:t>
            </a:r>
          </a:p>
          <a:p>
            <a:pPr lvl="0"/>
            <a:r>
              <a:rPr lang="en-US" sz="1600" dirty="0">
                <a:latin typeface="+mj-lt"/>
              </a:rPr>
              <a:t>Secures an exhibitor table at 1 PA SHRM Conference (L&amp;L, Leadership or Annual)</a:t>
            </a:r>
          </a:p>
          <a:p>
            <a:pPr lvl="0"/>
            <a:r>
              <a:rPr lang="en-US" sz="1600" dirty="0">
                <a:latin typeface="+mj-lt"/>
              </a:rPr>
              <a:t>Additional Signage at the Conference! </a:t>
            </a:r>
          </a:p>
          <a:p>
            <a:pPr lvl="0"/>
            <a:r>
              <a:rPr lang="en-US" sz="1600" dirty="0">
                <a:latin typeface="+mj-lt"/>
              </a:rPr>
              <a:t>Social Media Shout Outs</a:t>
            </a:r>
          </a:p>
          <a:p>
            <a:pPr lvl="0"/>
            <a:r>
              <a:rPr lang="en-US" sz="1600" dirty="0">
                <a:latin typeface="+mj-lt"/>
              </a:rPr>
              <a:t>2 complimentary attendee registrations at event</a:t>
            </a:r>
          </a:p>
          <a:p>
            <a:pPr marL="171450" lvl="0" indent="-171450">
              <a:buFontTx/>
              <a:buChar char="-"/>
            </a:pPr>
            <a:endParaRPr lang="en-US" sz="1400" dirty="0">
              <a:latin typeface="+mj-lt"/>
            </a:endParaRPr>
          </a:p>
          <a:p>
            <a:pPr lvl="0"/>
            <a:r>
              <a:rPr lang="en-US" sz="1600" b="1" i="1" u="sng" dirty="0">
                <a:latin typeface="+mj-lt"/>
              </a:rPr>
              <a:t>3 Available Per Conference</a:t>
            </a:r>
          </a:p>
          <a:p>
            <a:pPr fontAlgn="base"/>
            <a:endParaRPr lang="en-US" sz="1200" dirty="0">
              <a:latin typeface="+mj-lt"/>
            </a:endParaRPr>
          </a:p>
        </p:txBody>
      </p:sp>
    </p:spTree>
    <p:extLst>
      <p:ext uri="{BB962C8B-B14F-4D97-AF65-F5344CB8AC3E}">
        <p14:creationId xmlns:p14="http://schemas.microsoft.com/office/powerpoint/2010/main" val="2759235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BD68F-2BE4-4503-B2AB-406CE10F1CFE}"/>
              </a:ext>
            </a:extLst>
          </p:cNvPr>
          <p:cNvSpPr>
            <a:spLocks noGrp="1"/>
          </p:cNvSpPr>
          <p:nvPr>
            <p:ph type="title"/>
          </p:nvPr>
        </p:nvSpPr>
        <p:spPr>
          <a:xfrm>
            <a:off x="928800" y="254629"/>
            <a:ext cx="10515600" cy="1325563"/>
          </a:xfrm>
        </p:spPr>
        <p:txBody>
          <a:bodyPr/>
          <a:lstStyle/>
          <a:p>
            <a:r>
              <a:rPr lang="en-US" b="1" dirty="0"/>
              <a:t>2026  Conference Continued</a:t>
            </a:r>
          </a:p>
        </p:txBody>
      </p:sp>
      <p:sp>
        <p:nvSpPr>
          <p:cNvPr id="7" name="Text Placeholder 6">
            <a:extLst>
              <a:ext uri="{FF2B5EF4-FFF2-40B4-BE49-F238E27FC236}">
                <a16:creationId xmlns:a16="http://schemas.microsoft.com/office/drawing/2014/main" id="{BED5D335-9DF1-4BD5-8A92-97E3505B7B06}"/>
              </a:ext>
            </a:extLst>
          </p:cNvPr>
          <p:cNvSpPr>
            <a:spLocks noGrp="1"/>
          </p:cNvSpPr>
          <p:nvPr>
            <p:ph type="body" idx="1"/>
          </p:nvPr>
        </p:nvSpPr>
        <p:spPr>
          <a:xfrm>
            <a:off x="11045257" y="0"/>
            <a:ext cx="5157787" cy="823912"/>
          </a:xfrm>
        </p:spPr>
        <p:txBody>
          <a:bodyPr/>
          <a:lstStyle/>
          <a:p>
            <a:r>
              <a:rPr lang="en-US" dirty="0"/>
              <a:t>2026</a:t>
            </a:r>
          </a:p>
        </p:txBody>
      </p:sp>
      <p:sp>
        <p:nvSpPr>
          <p:cNvPr id="5" name="Footer Placeholder 4">
            <a:extLst>
              <a:ext uri="{FF2B5EF4-FFF2-40B4-BE49-F238E27FC236}">
                <a16:creationId xmlns:a16="http://schemas.microsoft.com/office/drawing/2014/main" id="{C4745B23-8CF6-4822-B9FA-933C2E100268}"/>
              </a:ext>
            </a:extLst>
          </p:cNvPr>
          <p:cNvSpPr>
            <a:spLocks noGrp="1"/>
          </p:cNvSpPr>
          <p:nvPr>
            <p:ph type="ftr" sz="quarter" idx="11"/>
          </p:nvPr>
        </p:nvSpPr>
        <p:spPr>
          <a:xfrm>
            <a:off x="4029187" y="6213420"/>
            <a:ext cx="4114800" cy="365125"/>
          </a:xfrm>
        </p:spPr>
        <p:txBody>
          <a:bodyPr/>
          <a:lstStyle/>
          <a:p>
            <a:r>
              <a:rPr lang="en-US" dirty="0">
                <a:solidFill>
                  <a:schemeClr val="tx1"/>
                </a:solidFill>
                <a:hlinkClick r:id="rId2">
                  <a:extLst>
                    <a:ext uri="{A12FA001-AC4F-418D-AE19-62706E023703}">
                      <ahyp:hlinkClr xmlns:ahyp="http://schemas.microsoft.com/office/drawing/2018/hyperlinkcolor" val="tx"/>
                    </a:ext>
                  </a:extLst>
                </a:hlinkClick>
              </a:rPr>
              <a:t>www.pashrm.org</a:t>
            </a:r>
            <a:r>
              <a:rPr lang="en-US" dirty="0">
                <a:solidFill>
                  <a:schemeClr val="tx1"/>
                </a:solidFill>
              </a:rPr>
              <a:t> </a:t>
            </a:r>
          </a:p>
        </p:txBody>
      </p:sp>
      <p:sp>
        <p:nvSpPr>
          <p:cNvPr id="6" name="Slide Number Placeholder 5">
            <a:extLst>
              <a:ext uri="{FF2B5EF4-FFF2-40B4-BE49-F238E27FC236}">
                <a16:creationId xmlns:a16="http://schemas.microsoft.com/office/drawing/2014/main" id="{F5868114-49BD-4DB3-938E-1D522DCF0E09}"/>
              </a:ext>
            </a:extLst>
          </p:cNvPr>
          <p:cNvSpPr>
            <a:spLocks noGrp="1"/>
          </p:cNvSpPr>
          <p:nvPr>
            <p:ph type="sldNum" sz="quarter" idx="12"/>
          </p:nvPr>
        </p:nvSpPr>
        <p:spPr/>
        <p:txBody>
          <a:bodyPr/>
          <a:lstStyle/>
          <a:p>
            <a:fld id="{95CBEC59-7FF9-4688-98DF-89832A0C9025}" type="slidenum">
              <a:rPr lang="en-US" smtClean="0"/>
              <a:t>9</a:t>
            </a:fld>
            <a:endParaRPr lang="en-US" dirty="0"/>
          </a:p>
        </p:txBody>
      </p:sp>
      <p:sp>
        <p:nvSpPr>
          <p:cNvPr id="12" name="Rectangle 11">
            <a:extLst>
              <a:ext uri="{FF2B5EF4-FFF2-40B4-BE49-F238E27FC236}">
                <a16:creationId xmlns:a16="http://schemas.microsoft.com/office/drawing/2014/main" id="{531CAAF7-202B-41E4-811E-E6E837C19C7D}"/>
              </a:ext>
            </a:extLst>
          </p:cNvPr>
          <p:cNvSpPr/>
          <p:nvPr/>
        </p:nvSpPr>
        <p:spPr>
          <a:xfrm>
            <a:off x="7450355" y="1732468"/>
            <a:ext cx="4377628" cy="2308324"/>
          </a:xfrm>
          <a:prstGeom prst="rect">
            <a:avLst/>
          </a:prstGeom>
        </p:spPr>
        <p:txBody>
          <a:bodyPr wrap="square">
            <a:spAutoFit/>
          </a:bodyPr>
          <a:lstStyle/>
          <a:p>
            <a:r>
              <a:rPr lang="en-US" sz="2000" b="1" dirty="0">
                <a:latin typeface="+mj-lt"/>
              </a:rPr>
              <a:t>Bag Sponsor- $600</a:t>
            </a:r>
          </a:p>
          <a:p>
            <a:endParaRPr lang="en-US" sz="1400" dirty="0">
              <a:latin typeface="+mj-lt"/>
            </a:endParaRPr>
          </a:p>
          <a:p>
            <a:pPr lvl="0"/>
            <a:r>
              <a:rPr lang="en-US" sz="1600" dirty="0">
                <a:latin typeface="+mj-lt"/>
              </a:rPr>
              <a:t>Sponsor bags for our event!</a:t>
            </a:r>
          </a:p>
          <a:p>
            <a:pPr lvl="0"/>
            <a:r>
              <a:rPr lang="en-US" sz="1600" dirty="0">
                <a:latin typeface="+mj-lt"/>
              </a:rPr>
              <a:t>Sponsors logo will be included on bag</a:t>
            </a:r>
          </a:p>
          <a:p>
            <a:pPr lvl="0"/>
            <a:r>
              <a:rPr lang="en-US" sz="1600" dirty="0">
                <a:latin typeface="+mj-lt"/>
              </a:rPr>
              <a:t>Deadline of at least 30 days before selected conference </a:t>
            </a:r>
          </a:p>
          <a:p>
            <a:pPr marL="171450" lvl="0" indent="-171450">
              <a:buFontTx/>
              <a:buChar char="-"/>
            </a:pPr>
            <a:endParaRPr lang="en-US" sz="1600" dirty="0">
              <a:latin typeface="+mj-lt"/>
            </a:endParaRPr>
          </a:p>
          <a:p>
            <a:pPr lvl="0"/>
            <a:r>
              <a:rPr lang="en-US" b="1" i="1" u="sng" dirty="0">
                <a:latin typeface="+mj-lt"/>
              </a:rPr>
              <a:t>2 Available Per Conference </a:t>
            </a:r>
          </a:p>
          <a:p>
            <a:pPr fontAlgn="base"/>
            <a:endParaRPr lang="en-US" sz="1200" dirty="0">
              <a:latin typeface="+mj-lt"/>
            </a:endParaRPr>
          </a:p>
        </p:txBody>
      </p:sp>
      <p:sp>
        <p:nvSpPr>
          <p:cNvPr id="3" name="Rectangle 2">
            <a:extLst>
              <a:ext uri="{FF2B5EF4-FFF2-40B4-BE49-F238E27FC236}">
                <a16:creationId xmlns:a16="http://schemas.microsoft.com/office/drawing/2014/main" id="{51FE96FB-727B-47F5-B0B5-7B157308FADD}"/>
              </a:ext>
            </a:extLst>
          </p:cNvPr>
          <p:cNvSpPr/>
          <p:nvPr/>
        </p:nvSpPr>
        <p:spPr>
          <a:xfrm>
            <a:off x="8610600" y="5460488"/>
            <a:ext cx="3175613" cy="646331"/>
          </a:xfrm>
          <a:prstGeom prst="rect">
            <a:avLst/>
          </a:prstGeom>
        </p:spPr>
        <p:txBody>
          <a:bodyPr wrap="none">
            <a:spAutoFit/>
          </a:bodyPr>
          <a:lstStyle/>
          <a:p>
            <a:endParaRPr lang="en-US" b="1" dirty="0">
              <a:latin typeface="+mj-lt"/>
            </a:endParaRPr>
          </a:p>
          <a:p>
            <a:r>
              <a:rPr lang="en-US" b="1" dirty="0">
                <a:latin typeface="+mj-lt"/>
              </a:rPr>
              <a:t>Available for a limited time only! </a:t>
            </a:r>
          </a:p>
        </p:txBody>
      </p:sp>
      <p:sp>
        <p:nvSpPr>
          <p:cNvPr id="4" name="Rectangle 3">
            <a:extLst>
              <a:ext uri="{FF2B5EF4-FFF2-40B4-BE49-F238E27FC236}">
                <a16:creationId xmlns:a16="http://schemas.microsoft.com/office/drawing/2014/main" id="{F6AC918A-8BDB-44D3-CD34-1A81141BB595}"/>
              </a:ext>
            </a:extLst>
          </p:cNvPr>
          <p:cNvSpPr/>
          <p:nvPr/>
        </p:nvSpPr>
        <p:spPr>
          <a:xfrm>
            <a:off x="1823943" y="1776776"/>
            <a:ext cx="4377628" cy="2277547"/>
          </a:xfrm>
          <a:prstGeom prst="rect">
            <a:avLst/>
          </a:prstGeom>
        </p:spPr>
        <p:txBody>
          <a:bodyPr wrap="square">
            <a:spAutoFit/>
          </a:bodyPr>
          <a:lstStyle/>
          <a:p>
            <a:r>
              <a:rPr lang="en-US" sz="2000" b="1" dirty="0">
                <a:latin typeface="+mj-lt"/>
              </a:rPr>
              <a:t>Lanyard Sponsor - $600</a:t>
            </a:r>
          </a:p>
          <a:p>
            <a:endParaRPr lang="en-US" sz="1400" dirty="0">
              <a:latin typeface="+mj-lt"/>
            </a:endParaRPr>
          </a:p>
          <a:p>
            <a:pPr lvl="0"/>
            <a:r>
              <a:rPr lang="en-US" sz="1600" dirty="0">
                <a:latin typeface="+mj-lt"/>
              </a:rPr>
              <a:t>Sponsor Lanyards for our event!</a:t>
            </a:r>
          </a:p>
          <a:p>
            <a:pPr lvl="0"/>
            <a:r>
              <a:rPr lang="en-US" sz="1600" dirty="0">
                <a:latin typeface="+mj-lt"/>
              </a:rPr>
              <a:t>Sponsors logo will be included on Lanyard</a:t>
            </a:r>
          </a:p>
          <a:p>
            <a:pPr lvl="0"/>
            <a:r>
              <a:rPr lang="en-US" sz="1600" dirty="0">
                <a:latin typeface="+mj-lt"/>
              </a:rPr>
              <a:t>Deadline of at least 30 days before selected conference </a:t>
            </a:r>
          </a:p>
          <a:p>
            <a:pPr marL="171450" lvl="0" indent="-171450">
              <a:buFontTx/>
              <a:buChar char="-"/>
            </a:pPr>
            <a:endParaRPr lang="en-US" sz="1400" dirty="0">
              <a:latin typeface="+mj-lt"/>
            </a:endParaRPr>
          </a:p>
          <a:p>
            <a:pPr lvl="0"/>
            <a:r>
              <a:rPr lang="en-US" b="1" i="1" u="sng" dirty="0">
                <a:latin typeface="+mj-lt"/>
              </a:rPr>
              <a:t>1 Available Per Conference</a:t>
            </a:r>
          </a:p>
          <a:p>
            <a:pPr fontAlgn="base"/>
            <a:endParaRPr lang="en-US" sz="1200" dirty="0">
              <a:latin typeface="+mj-lt"/>
            </a:endParaRPr>
          </a:p>
        </p:txBody>
      </p:sp>
      <p:sp>
        <p:nvSpPr>
          <p:cNvPr id="9" name="TextBox 8">
            <a:extLst>
              <a:ext uri="{FF2B5EF4-FFF2-40B4-BE49-F238E27FC236}">
                <a16:creationId xmlns:a16="http://schemas.microsoft.com/office/drawing/2014/main" id="{013FB40C-274C-2746-5A86-F0AD83388176}"/>
              </a:ext>
            </a:extLst>
          </p:cNvPr>
          <p:cNvSpPr txBox="1"/>
          <p:nvPr/>
        </p:nvSpPr>
        <p:spPr>
          <a:xfrm>
            <a:off x="3845907" y="4290323"/>
            <a:ext cx="8113986" cy="2154436"/>
          </a:xfrm>
          <a:prstGeom prst="rect">
            <a:avLst/>
          </a:prstGeom>
          <a:noFill/>
        </p:spPr>
        <p:txBody>
          <a:bodyPr wrap="square">
            <a:spAutoFit/>
          </a:bodyPr>
          <a:lstStyle/>
          <a:p>
            <a:r>
              <a:rPr lang="en-US" sz="2000" b="1" dirty="0">
                <a:latin typeface="+mj-lt"/>
              </a:rPr>
              <a:t>TECHNOLOGY SPONSORSHIP-$1000</a:t>
            </a: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Logo on intro slide deck for all attendees to see</a:t>
            </a:r>
          </a:p>
          <a:p>
            <a:r>
              <a:rPr lang="en-US" sz="1600" dirty="0">
                <a:latin typeface="Calibri Light" panose="020F0302020204030204" pitchFamily="34" charset="0"/>
                <a:cs typeface="Calibri Light" panose="020F0302020204030204" pitchFamily="34" charset="0"/>
              </a:rPr>
              <a:t>Sponsor Shout Out</a:t>
            </a:r>
          </a:p>
          <a:p>
            <a:r>
              <a:rPr lang="en-US" sz="1600" dirty="0">
                <a:latin typeface="Calibri Light" panose="020F0302020204030204" pitchFamily="34" charset="0"/>
                <a:cs typeface="Calibri Light" panose="020F0302020204030204" pitchFamily="34" charset="0"/>
              </a:rPr>
              <a:t>Logo on all marketing materials prior to conference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1" u="sng"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dirty="0">
                <a:ln>
                  <a:noFill/>
                </a:ln>
                <a:solidFill>
                  <a:prstClr val="white"/>
                </a:solidFill>
                <a:effectLst/>
                <a:uLnTx/>
                <a:uFillTx/>
                <a:latin typeface="Calibri Light" panose="020F0302020204030204"/>
                <a:ea typeface="+mn-ea"/>
                <a:cs typeface="+mn-cs"/>
              </a:rPr>
              <a:t>1 Available Per Conference</a:t>
            </a:r>
          </a:p>
          <a:p>
            <a:endParaRPr lang="en-US" sz="1400" dirty="0"/>
          </a:p>
        </p:txBody>
      </p:sp>
      <p:sp>
        <p:nvSpPr>
          <p:cNvPr id="8" name="TextBox 7">
            <a:extLst>
              <a:ext uri="{FF2B5EF4-FFF2-40B4-BE49-F238E27FC236}">
                <a16:creationId xmlns:a16="http://schemas.microsoft.com/office/drawing/2014/main" id="{219CAF2D-B1F4-C3AA-A6DE-6532172B52E7}"/>
              </a:ext>
            </a:extLst>
          </p:cNvPr>
          <p:cNvSpPr txBox="1"/>
          <p:nvPr/>
        </p:nvSpPr>
        <p:spPr>
          <a:xfrm flipH="1">
            <a:off x="1130553" y="4250907"/>
            <a:ext cx="2006185" cy="400110"/>
          </a:xfrm>
          <a:prstGeom prst="rect">
            <a:avLst/>
          </a:prstGeom>
          <a:noFill/>
        </p:spPr>
        <p:txBody>
          <a:bodyPr wrap="square" rtlCol="0">
            <a:spAutoFit/>
          </a:bodyPr>
          <a:lstStyle/>
          <a:p>
            <a:r>
              <a:rPr lang="en-US" sz="2000" b="1" dirty="0"/>
              <a:t>Bag Stuffer-$100</a:t>
            </a:r>
          </a:p>
        </p:txBody>
      </p:sp>
    </p:spTree>
    <p:extLst>
      <p:ext uri="{BB962C8B-B14F-4D97-AF65-F5344CB8AC3E}">
        <p14:creationId xmlns:p14="http://schemas.microsoft.com/office/powerpoint/2010/main" val="132425865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504F5DC0-7B0F-411B-A0C5-A1B1D5EB33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7F9CC6-F7CA-41EA-81DA-97EFF19429B6}">
  <ds:schemaRefs>
    <ds:schemaRef ds:uri="http://schemas.microsoft.com/sharepoint/v3/contenttype/forms"/>
  </ds:schemaRefs>
</ds:datastoreItem>
</file>

<file path=customXml/itemProps3.xml><?xml version="1.0" encoding="utf-8"?>
<ds:datastoreItem xmlns:ds="http://schemas.openxmlformats.org/officeDocument/2006/customXml" ds:itemID="{4242AFFF-C96F-4C05-9045-3240A5329ECA}">
  <ds:schemaRefs>
    <ds:schemaRef ds:uri="http://purl.org/dc/terms/"/>
    <ds:schemaRef ds:uri="http://schemas.microsoft.com/office/2006/documentManagement/types"/>
    <ds:schemaRef ds:uri="16c05727-aa75-4e4a-9b5f-8a80a1165891"/>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71af3243-3dd4-4a8d-8c0d-dd76da1f02a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6175</TotalTime>
  <Words>1285</Words>
  <Application>Microsoft Office PowerPoint</Application>
  <PresentationFormat>Widescreen</PresentationFormat>
  <Paragraphs>174</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Calibri Light</vt:lpstr>
      <vt:lpstr>Arial</vt:lpstr>
      <vt:lpstr>Calibri</vt:lpstr>
      <vt:lpstr>Office Theme</vt:lpstr>
      <vt:lpstr>PA State SHRM </vt:lpstr>
      <vt:lpstr>Welcome to PA SHRM</vt:lpstr>
      <vt:lpstr>The PA State Council</vt:lpstr>
      <vt:lpstr>PA State Council for SHRM 2026 Conferences</vt:lpstr>
      <vt:lpstr>Sponsor Benefits</vt:lpstr>
      <vt:lpstr>2026  Conference Sponsors </vt:lpstr>
      <vt:lpstr>2026  Conference Continued</vt:lpstr>
      <vt:lpstr>2026  Conference Continued</vt:lpstr>
      <vt:lpstr>2026  Conference Continued</vt:lpstr>
      <vt:lpstr>Exhibitor and Sponsor Experience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Tiffany L. Bloyer</dc:creator>
  <cp:lastModifiedBy>Keith Enochs</cp:lastModifiedBy>
  <cp:revision>4</cp:revision>
  <dcterms:created xsi:type="dcterms:W3CDTF">2020-02-24T15:58:15Z</dcterms:created>
  <dcterms:modified xsi:type="dcterms:W3CDTF">2026-01-26T20:58:12Z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SIP_Label_d62b3a1e-fdce-4580-b8e2-956b67d2e6f5_Enabled">
    <vt:lpwstr>true</vt:lpwstr>
  </property>
  <property fmtid="{D5CDD505-2E9C-101B-9397-08002B2CF9AE}" pid="4" name="MSIP_Label_d62b3a1e-fdce-4580-b8e2-956b67d2e6f5_SetDate">
    <vt:lpwstr>2026-01-26T20:54:39Z</vt:lpwstr>
  </property>
  <property fmtid="{D5CDD505-2E9C-101B-9397-08002B2CF9AE}" pid="5" name="MSIP_Label_d62b3a1e-fdce-4580-b8e2-956b67d2e6f5_Method">
    <vt:lpwstr>Standard</vt:lpwstr>
  </property>
  <property fmtid="{D5CDD505-2E9C-101B-9397-08002B2CF9AE}" pid="6" name="MSIP_Label_d62b3a1e-fdce-4580-b8e2-956b67d2e6f5_Name">
    <vt:lpwstr>General</vt:lpwstr>
  </property>
  <property fmtid="{D5CDD505-2E9C-101B-9397-08002B2CF9AE}" pid="7" name="MSIP_Label_d62b3a1e-fdce-4580-b8e2-956b67d2e6f5_SiteId">
    <vt:lpwstr>1e88b468-48e9-47c6-bcb9-09f548a7cad1</vt:lpwstr>
  </property>
  <property fmtid="{D5CDD505-2E9C-101B-9397-08002B2CF9AE}" pid="8" name="MSIP_Label_d62b3a1e-fdce-4580-b8e2-956b67d2e6f5_ActionId">
    <vt:lpwstr>e2ba5c77-63ea-492f-b8d2-ad5e47272973</vt:lpwstr>
  </property>
  <property fmtid="{D5CDD505-2E9C-101B-9397-08002B2CF9AE}" pid="9" name="MSIP_Label_d62b3a1e-fdce-4580-b8e2-956b67d2e6f5_ContentBits">
    <vt:lpwstr>0</vt:lpwstr>
  </property>
  <property fmtid="{D5CDD505-2E9C-101B-9397-08002B2CF9AE}" pid="10" name="MSIP_Label_d62b3a1e-fdce-4580-b8e2-956b67d2e6f5_Tag">
    <vt:lpwstr>10, 3, 0, 1</vt:lpwstr>
  </property>
</Properties>
</file>